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300" r:id="rId2"/>
    <p:sldId id="275" r:id="rId3"/>
    <p:sldId id="298" r:id="rId4"/>
    <p:sldId id="299" r:id="rId5"/>
    <p:sldId id="276" r:id="rId6"/>
    <p:sldId id="277" r:id="rId7"/>
    <p:sldId id="278" r:id="rId8"/>
    <p:sldId id="279" r:id="rId9"/>
    <p:sldId id="297" r:id="rId10"/>
    <p:sldId id="280" r:id="rId11"/>
    <p:sldId id="281" r:id="rId12"/>
    <p:sldId id="282" r:id="rId13"/>
    <p:sldId id="301" r:id="rId14"/>
    <p:sldId id="283" r:id="rId15"/>
    <p:sldId id="284" r:id="rId16"/>
    <p:sldId id="285" r:id="rId17"/>
    <p:sldId id="286" r:id="rId18"/>
    <p:sldId id="287" r:id="rId19"/>
    <p:sldId id="302" r:id="rId20"/>
    <p:sldId id="288" r:id="rId21"/>
    <p:sldId id="289" r:id="rId22"/>
    <p:sldId id="303" r:id="rId23"/>
    <p:sldId id="290" r:id="rId24"/>
    <p:sldId id="291" r:id="rId25"/>
    <p:sldId id="292" r:id="rId26"/>
    <p:sldId id="304" r:id="rId27"/>
    <p:sldId id="293" r:id="rId28"/>
    <p:sldId id="305" r:id="rId29"/>
    <p:sldId id="294" r:id="rId30"/>
    <p:sldId id="295" r:id="rId31"/>
    <p:sldId id="296" r:id="rId32"/>
    <p:sldId id="307" r:id="rId33"/>
    <p:sldId id="306" r:id="rId34"/>
    <p:sldId id="308" r:id="rId35"/>
    <p:sldId id="309" r:id="rId36"/>
    <p:sldId id="310" r:id="rId37"/>
    <p:sldId id="311" r:id="rId3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7F6324-75D5-4365-877F-7B88A330D3F7}" type="datetimeFigureOut">
              <a:rPr lang="nl-NL" smtClean="0"/>
              <a:pPr/>
              <a:t>2-10-2016</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8601BE-C1CB-43E3-8301-1A6A1AB9FFAF}" type="slidenum">
              <a:rPr lang="nl-NL" smtClean="0"/>
              <a:pPr/>
              <a:t>‹nr.›</a:t>
            </a:fld>
            <a:endParaRPr lang="nl-NL"/>
          </a:p>
        </p:txBody>
      </p:sp>
    </p:spTree>
    <p:extLst>
      <p:ext uri="{BB962C8B-B14F-4D97-AF65-F5344CB8AC3E}">
        <p14:creationId xmlns:p14="http://schemas.microsoft.com/office/powerpoint/2010/main" val="3782466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2B9B5C1B-5E81-4C44-B974-8875EE2ADBC7}" type="datetimeFigureOut">
              <a:rPr lang="nl-NL" smtClean="0"/>
              <a:pPr/>
              <a:t>2-10-2016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B9B5C1B-5E81-4C44-B974-8875EE2ADBC7}" type="datetimeFigureOut">
              <a:rPr lang="nl-NL" smtClean="0"/>
              <a:pPr/>
              <a:t>2-10-2016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B9B5C1B-5E81-4C44-B974-8875EE2ADBC7}" type="datetimeFigureOut">
              <a:rPr lang="nl-NL" smtClean="0"/>
              <a:pPr/>
              <a:t>2-10-2016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B9B5C1B-5E81-4C44-B974-8875EE2ADBC7}" type="datetimeFigureOut">
              <a:rPr lang="nl-NL" smtClean="0"/>
              <a:pPr/>
              <a:t>2-10-2016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2B9B5C1B-5E81-4C44-B974-8875EE2ADBC7}" type="datetimeFigureOut">
              <a:rPr lang="nl-NL" smtClean="0"/>
              <a:pPr/>
              <a:t>2-10-2016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2B9B5C1B-5E81-4C44-B974-8875EE2ADBC7}" type="datetimeFigureOut">
              <a:rPr lang="nl-NL" smtClean="0"/>
              <a:pPr/>
              <a:t>2-10-2016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2B9B5C1B-5E81-4C44-B974-8875EE2ADBC7}" type="datetimeFigureOut">
              <a:rPr lang="nl-NL" smtClean="0"/>
              <a:pPr/>
              <a:t>2-10-2016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2B9B5C1B-5E81-4C44-B974-8875EE2ADBC7}" type="datetimeFigureOut">
              <a:rPr lang="nl-NL" smtClean="0"/>
              <a:pPr/>
              <a:t>2-10-2016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B9B5C1B-5E81-4C44-B974-8875EE2ADBC7}" type="datetimeFigureOut">
              <a:rPr lang="nl-NL" smtClean="0"/>
              <a:pPr/>
              <a:t>2-10-2016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B9B5C1B-5E81-4C44-B974-8875EE2ADBC7}" type="datetimeFigureOut">
              <a:rPr lang="nl-NL" smtClean="0"/>
              <a:pPr/>
              <a:t>2-10-2016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B9B5C1B-5E81-4C44-B974-8875EE2ADBC7}" type="datetimeFigureOut">
              <a:rPr lang="nl-NL" smtClean="0"/>
              <a:pPr/>
              <a:t>2-10-2016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9B5C1B-5E81-4C44-B974-8875EE2ADBC7}" type="datetimeFigureOut">
              <a:rPr lang="nl-NL" smtClean="0"/>
              <a:pPr/>
              <a:t>2-10-2016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1F1B3D-3A14-48E1-9E4B-5EEF48F813F7}"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bioplek.org/animaties/homeostase/eilandjesvl.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bioplek.org/animaties/mens_overigen/lever.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nl.wikipedia.org/wiki/Water" TargetMode="External"/><Relationship Id="rId3" Type="http://schemas.openxmlformats.org/officeDocument/2006/relationships/hyperlink" Target="https://nl.wikipedia.org/wiki/Maagzuur" TargetMode="External"/><Relationship Id="rId7" Type="http://schemas.openxmlformats.org/officeDocument/2006/relationships/hyperlink" Target="https://nl.wikipedia.org/wiki/Chloor" TargetMode="External"/><Relationship Id="rId12" Type="http://schemas.openxmlformats.org/officeDocument/2006/relationships/hyperlink" Target="https://nl.wikipedia.org/wiki/Natriumcarbonaat" TargetMode="External"/><Relationship Id="rId2" Type="http://schemas.openxmlformats.org/officeDocument/2006/relationships/hyperlink" Target="https://nl.wikipedia.org/wiki/Alvleesklier" TargetMode="External"/><Relationship Id="rId1" Type="http://schemas.openxmlformats.org/officeDocument/2006/relationships/slideLayout" Target="../slideLayouts/slideLayout2.xml"/><Relationship Id="rId6" Type="http://schemas.openxmlformats.org/officeDocument/2006/relationships/hyperlink" Target="https://nl.wikipedia.org/wiki/Natrium" TargetMode="External"/><Relationship Id="rId11" Type="http://schemas.openxmlformats.org/officeDocument/2006/relationships/hyperlink" Target="https://nl.wikipedia.org/wiki/Natriumhydroxide" TargetMode="External"/><Relationship Id="rId5" Type="http://schemas.openxmlformats.org/officeDocument/2006/relationships/hyperlink" Target="https://nl.wikipedia.org/wiki/Zoutzuur" TargetMode="External"/><Relationship Id="rId10" Type="http://schemas.openxmlformats.org/officeDocument/2006/relationships/hyperlink" Target="https://nl.wikipedia.org/wiki/Base_(scheikunde)" TargetMode="External"/><Relationship Id="rId4" Type="http://schemas.openxmlformats.org/officeDocument/2006/relationships/hyperlink" Target="https://nl.wikipedia.org/wiki/Twaalfvingerige_darm" TargetMode="External"/><Relationship Id="rId9" Type="http://schemas.openxmlformats.org/officeDocument/2006/relationships/hyperlink" Target="https://nl.wikipedia.org/wiki/Koolzuurgas"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bioplek.org/animaties/bloed/tegenstroomprincipe.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bioplek.org/animaties/zenuwstelsel/AXONcellulair.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bioplek.org/animaties/cel/celcyclus.html" TargetMode="External"/><Relationship Id="rId2" Type="http://schemas.openxmlformats.org/officeDocument/2006/relationships/hyperlink" Target="http://www.bioplek.org/animaties/cel/mitose.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nl.wikipedia.org/wiki/Portaal:Biologie"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infonu.nl/artikel/118570.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Thema Evenwicht</a:t>
            </a:r>
            <a:endParaRPr lang="nl-NL" dirty="0"/>
          </a:p>
        </p:txBody>
      </p:sp>
      <p:sp>
        <p:nvSpPr>
          <p:cNvPr id="3" name="Tijdelijke aanduiding voor inhoud 2"/>
          <p:cNvSpPr>
            <a:spLocks noGrp="1"/>
          </p:cNvSpPr>
          <p:nvPr>
            <p:ph idx="1"/>
          </p:nvPr>
        </p:nvSpPr>
        <p:spPr/>
        <p:txBody>
          <a:bodyPr/>
          <a:lstStyle/>
          <a:p>
            <a:r>
              <a:rPr lang="nl-NL" dirty="0" smtClean="0"/>
              <a:t>In een organisme</a:t>
            </a:r>
          </a:p>
          <a:p>
            <a:r>
              <a:rPr lang="nl-NL" dirty="0" smtClean="0"/>
              <a:t>In een orgaan</a:t>
            </a:r>
          </a:p>
          <a:p>
            <a:r>
              <a:rPr lang="nl-NL" dirty="0" smtClean="0"/>
              <a:t>In een cel</a:t>
            </a:r>
          </a:p>
          <a:p>
            <a:r>
              <a:rPr lang="nl-NL" dirty="0" smtClean="0"/>
              <a:t>In een populatie</a:t>
            </a:r>
          </a:p>
          <a:p>
            <a:r>
              <a:rPr lang="nl-NL" dirty="0" smtClean="0"/>
              <a:t>In een ecosysteem</a:t>
            </a:r>
            <a:endParaRPr lang="nl-NL" dirty="0"/>
          </a:p>
        </p:txBody>
      </p:sp>
    </p:spTree>
    <p:extLst>
      <p:ext uri="{BB962C8B-B14F-4D97-AF65-F5344CB8AC3E}">
        <p14:creationId xmlns:p14="http://schemas.microsoft.com/office/powerpoint/2010/main" val="75812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Dieren met wisselende temperatuur</a:t>
            </a:r>
            <a:endParaRPr lang="nl-NL" dirty="0"/>
          </a:p>
        </p:txBody>
      </p:sp>
      <p:sp>
        <p:nvSpPr>
          <p:cNvPr id="3" name="Tijdelijke aanduiding voor inhoud 2"/>
          <p:cNvSpPr>
            <a:spLocks noGrp="1"/>
          </p:cNvSpPr>
          <p:nvPr>
            <p:ph idx="1"/>
          </p:nvPr>
        </p:nvSpPr>
        <p:spPr/>
        <p:txBody>
          <a:bodyPr>
            <a:normAutofit lnSpcReduction="10000"/>
          </a:bodyPr>
          <a:lstStyle/>
          <a:p>
            <a:r>
              <a:rPr lang="nl-NL" dirty="0" err="1" smtClean="0"/>
              <a:t>Koudbloedigen</a:t>
            </a:r>
            <a:r>
              <a:rPr lang="nl-NL" dirty="0" smtClean="0"/>
              <a:t> dus</a:t>
            </a:r>
          </a:p>
          <a:p>
            <a:r>
              <a:rPr lang="nl-NL" dirty="0" smtClean="0"/>
              <a:t>Weinig weerstand en grote veerkracht</a:t>
            </a:r>
          </a:p>
          <a:p>
            <a:r>
              <a:rPr lang="nl-NL" dirty="0" smtClean="0"/>
              <a:t>Optimale temperatuur </a:t>
            </a:r>
            <a:r>
              <a:rPr lang="nl-NL" dirty="0"/>
              <a:t>verandert</a:t>
            </a:r>
            <a:r>
              <a:rPr lang="nl-NL" dirty="0" smtClean="0"/>
              <a:t>? Lichaamstemperatuur verschuift vrijwel meteen en dus verlaging activiteit</a:t>
            </a:r>
          </a:p>
          <a:p>
            <a:r>
              <a:rPr lang="nl-NL" dirty="0" smtClean="0"/>
              <a:t>Veerkracht groot: stijgt temperatuur weer in goede richting?</a:t>
            </a:r>
          </a:p>
          <a:p>
            <a:r>
              <a:rPr lang="nl-NL" dirty="0" smtClean="0"/>
              <a:t>Bij </a:t>
            </a:r>
            <a:r>
              <a:rPr lang="nl-NL" dirty="0" err="1" smtClean="0"/>
              <a:t>Koudbloedigen</a:t>
            </a:r>
            <a:r>
              <a:rPr lang="nl-NL" dirty="0" smtClean="0"/>
              <a:t> gaat lichaamsactiviteit omhoog</a:t>
            </a:r>
            <a:endParaRPr lang="nl-NL" dirty="0"/>
          </a:p>
          <a:p>
            <a:endParaRPr lang="nl-NL" dirty="0"/>
          </a:p>
        </p:txBody>
      </p:sp>
    </p:spTree>
    <p:extLst>
      <p:ext uri="{BB962C8B-B14F-4D97-AF65-F5344CB8AC3E}">
        <p14:creationId xmlns:p14="http://schemas.microsoft.com/office/powerpoint/2010/main" val="9922905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SPORTEN</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Veerkracht wordt getraind</a:t>
            </a:r>
          </a:p>
          <a:p>
            <a:r>
              <a:rPr lang="nl-NL" dirty="0" smtClean="0"/>
              <a:t>Duurtraining: hart- en bloedvaten + ademhalingsstelsel verbeteren</a:t>
            </a:r>
          </a:p>
          <a:p>
            <a:r>
              <a:rPr lang="nl-NL" dirty="0" smtClean="0"/>
              <a:t>Krachttraining: spieren versterken </a:t>
            </a:r>
          </a:p>
          <a:p>
            <a:r>
              <a:rPr lang="nl-NL" dirty="0" smtClean="0"/>
              <a:t>Intensieve training: tolerantie tegen melkzuur vergroten</a:t>
            </a:r>
          </a:p>
          <a:p>
            <a:r>
              <a:rPr lang="nl-NL" dirty="0" smtClean="0"/>
              <a:t>Betere kleding, schoeisel, isotone </a:t>
            </a:r>
            <a:r>
              <a:rPr lang="nl-NL" dirty="0" err="1" smtClean="0"/>
              <a:t>energiedranken</a:t>
            </a:r>
            <a:r>
              <a:rPr lang="nl-NL" dirty="0" smtClean="0"/>
              <a:t>:  </a:t>
            </a:r>
            <a:r>
              <a:rPr lang="nl-NL" dirty="0"/>
              <a:t>invloed op prestatie </a:t>
            </a:r>
            <a:endParaRPr lang="nl-NL" dirty="0" smtClean="0"/>
          </a:p>
          <a:p>
            <a:r>
              <a:rPr lang="nl-NL" dirty="0" smtClean="0"/>
              <a:t>Zintuigen, hersenen en coördinatie: oefenen op apparaten (denk ook aan ruimtevaart)</a:t>
            </a:r>
            <a:endParaRPr lang="nl-NL" dirty="0"/>
          </a:p>
        </p:txBody>
      </p:sp>
    </p:spTree>
    <p:extLst>
      <p:ext uri="{BB962C8B-B14F-4D97-AF65-F5344CB8AC3E}">
        <p14:creationId xmlns:p14="http://schemas.microsoft.com/office/powerpoint/2010/main" val="17032091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EVENWICHT IN EEN ORGAAN</a:t>
            </a:r>
            <a:br>
              <a:rPr lang="nl-NL" dirty="0" smtClean="0"/>
            </a:br>
            <a:r>
              <a:rPr lang="nl-NL" dirty="0" smtClean="0"/>
              <a:t>B.st. 2</a:t>
            </a:r>
            <a:endParaRPr lang="nl-NL" dirty="0"/>
          </a:p>
        </p:txBody>
      </p:sp>
      <p:sp>
        <p:nvSpPr>
          <p:cNvPr id="3" name="Tijdelijke aanduiding voor inhoud 2"/>
          <p:cNvSpPr>
            <a:spLocks noGrp="1"/>
          </p:cNvSpPr>
          <p:nvPr>
            <p:ph idx="1"/>
          </p:nvPr>
        </p:nvSpPr>
        <p:spPr/>
        <p:txBody>
          <a:bodyPr>
            <a:normAutofit fontScale="92500" lnSpcReduction="20000"/>
          </a:bodyPr>
          <a:lstStyle/>
          <a:p>
            <a:pPr marL="0" indent="0">
              <a:buNone/>
            </a:pPr>
            <a:r>
              <a:rPr lang="nl-NL" dirty="0" smtClean="0"/>
              <a:t>LEVER:</a:t>
            </a:r>
          </a:p>
          <a:p>
            <a:pPr marL="0" indent="0">
              <a:buNone/>
            </a:pPr>
            <a:r>
              <a:rPr lang="nl-NL" dirty="0" smtClean="0"/>
              <a:t>Via poortader ontvangst allerlei stoffen vanuit de darmen</a:t>
            </a:r>
          </a:p>
          <a:p>
            <a:pPr marL="0" indent="0">
              <a:buNone/>
            </a:pPr>
            <a:r>
              <a:rPr lang="nl-NL" dirty="0" smtClean="0"/>
              <a:t>Leverslagader levert zuurstof</a:t>
            </a:r>
          </a:p>
          <a:p>
            <a:pPr marL="0" indent="0">
              <a:buNone/>
            </a:pPr>
            <a:r>
              <a:rPr lang="nl-NL" dirty="0" smtClean="0"/>
              <a:t>Activiteiten lever: </a:t>
            </a:r>
          </a:p>
          <a:p>
            <a:pPr marL="0" indent="0">
              <a:buNone/>
            </a:pPr>
            <a:r>
              <a:rPr lang="nl-NL" dirty="0" smtClean="0"/>
              <a:t>Opslag glucose als glycogeen, Omzetten aminozuren in andere aminozuren (</a:t>
            </a:r>
            <a:r>
              <a:rPr lang="nl-NL" dirty="0" err="1" smtClean="0"/>
              <a:t>transamineren</a:t>
            </a:r>
            <a:r>
              <a:rPr lang="nl-NL" dirty="0" smtClean="0"/>
              <a:t>)</a:t>
            </a:r>
          </a:p>
          <a:p>
            <a:pPr marL="0" indent="0">
              <a:buNone/>
            </a:pPr>
            <a:r>
              <a:rPr lang="nl-NL" dirty="0" smtClean="0"/>
              <a:t>Afbreken aminozuren (</a:t>
            </a:r>
            <a:r>
              <a:rPr lang="nl-NL" dirty="0" err="1" smtClean="0"/>
              <a:t>desaminering</a:t>
            </a:r>
            <a:r>
              <a:rPr lang="nl-NL" dirty="0" smtClean="0"/>
              <a:t>)</a:t>
            </a:r>
          </a:p>
          <a:p>
            <a:pPr marL="0" indent="0">
              <a:buNone/>
            </a:pPr>
            <a:r>
              <a:rPr lang="nl-NL" dirty="0" smtClean="0"/>
              <a:t>Etc.</a:t>
            </a:r>
          </a:p>
          <a:p>
            <a:pPr marL="0" indent="0">
              <a:buNone/>
            </a:pPr>
            <a:r>
              <a:rPr lang="nl-NL" dirty="0" smtClean="0"/>
              <a:t>Lees de tekst boek blz. 236</a:t>
            </a:r>
          </a:p>
          <a:p>
            <a:pPr marL="0" indent="0">
              <a:buNone/>
            </a:pPr>
            <a:endParaRPr lang="nl-NL" dirty="0" smtClean="0"/>
          </a:p>
          <a:p>
            <a:pPr marL="0" indent="0">
              <a:buNone/>
            </a:pPr>
            <a:endParaRPr lang="nl-NL" dirty="0"/>
          </a:p>
        </p:txBody>
      </p:sp>
    </p:spTree>
    <p:extLst>
      <p:ext uri="{BB962C8B-B14F-4D97-AF65-F5344CB8AC3E}">
        <p14:creationId xmlns:p14="http://schemas.microsoft.com/office/powerpoint/2010/main" val="20957358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Regeling bloedsuikerspiegel (</a:t>
            </a:r>
            <a:r>
              <a:rPr lang="nl-NL" dirty="0" err="1" smtClean="0"/>
              <a:t>bioplek</a:t>
            </a:r>
            <a:r>
              <a:rPr lang="nl-NL" dirty="0" smtClean="0"/>
              <a:t>)</a:t>
            </a:r>
            <a:endParaRPr lang="nl-NL" dirty="0"/>
          </a:p>
        </p:txBody>
      </p:sp>
      <p:sp>
        <p:nvSpPr>
          <p:cNvPr id="5" name="Tijdelijke aanduiding voor inhoud 4"/>
          <p:cNvSpPr>
            <a:spLocks noGrp="1"/>
          </p:cNvSpPr>
          <p:nvPr>
            <p:ph idx="1"/>
          </p:nvPr>
        </p:nvSpPr>
        <p:spPr/>
        <p:txBody>
          <a:bodyPr/>
          <a:lstStyle/>
          <a:p>
            <a:r>
              <a:rPr lang="nl-NL" dirty="0">
                <a:hlinkClick r:id="rId2"/>
              </a:rPr>
              <a:t>http://</a:t>
            </a:r>
            <a:r>
              <a:rPr lang="nl-NL" dirty="0" smtClean="0">
                <a:hlinkClick r:id="rId2"/>
              </a:rPr>
              <a:t>www.bioplek.org/animaties/homeostase/eilandjesvl.html</a:t>
            </a:r>
            <a:endParaRPr lang="nl-NL" dirty="0" smtClean="0"/>
          </a:p>
          <a:p>
            <a:endParaRPr lang="nl-NL" dirty="0"/>
          </a:p>
        </p:txBody>
      </p:sp>
    </p:spTree>
    <p:extLst>
      <p:ext uri="{BB962C8B-B14F-4D97-AF65-F5344CB8AC3E}">
        <p14:creationId xmlns:p14="http://schemas.microsoft.com/office/powerpoint/2010/main" val="2632851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Zie </a:t>
            </a:r>
            <a:r>
              <a:rPr lang="nl-NL" dirty="0" err="1" smtClean="0"/>
              <a:t>Bioplek</a:t>
            </a:r>
            <a:r>
              <a:rPr lang="nl-NL" dirty="0" smtClean="0"/>
              <a:t> voor functies lever</a:t>
            </a:r>
            <a:endParaRPr lang="nl-NL" dirty="0"/>
          </a:p>
        </p:txBody>
      </p:sp>
      <p:sp>
        <p:nvSpPr>
          <p:cNvPr id="3" name="Tijdelijke aanduiding voor inhoud 2"/>
          <p:cNvSpPr>
            <a:spLocks noGrp="1"/>
          </p:cNvSpPr>
          <p:nvPr>
            <p:ph idx="1"/>
          </p:nvPr>
        </p:nvSpPr>
        <p:spPr/>
        <p:txBody>
          <a:bodyPr/>
          <a:lstStyle/>
          <a:p>
            <a:r>
              <a:rPr lang="nl-NL" dirty="0" smtClean="0">
                <a:hlinkClick r:id="rId2"/>
              </a:rPr>
              <a:t>http</a:t>
            </a:r>
            <a:r>
              <a:rPr lang="nl-NL" dirty="0">
                <a:hlinkClick r:id="rId2"/>
              </a:rPr>
              <a:t>://www.bioplek.org/animaties/mens_overigen/lever.html</a:t>
            </a:r>
            <a:r>
              <a:rPr lang="nl-NL" dirty="0"/>
              <a:t>  </a:t>
            </a:r>
          </a:p>
          <a:p>
            <a:endParaRPr lang="nl-NL" dirty="0"/>
          </a:p>
        </p:txBody>
      </p:sp>
    </p:spTree>
    <p:extLst>
      <p:ext uri="{BB962C8B-B14F-4D97-AF65-F5344CB8AC3E}">
        <p14:creationId xmlns:p14="http://schemas.microsoft.com/office/powerpoint/2010/main" val="3057451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 huid</a:t>
            </a:r>
            <a:endParaRPr lang="nl-NL" dirty="0"/>
          </a:p>
        </p:txBody>
      </p:sp>
      <p:sp>
        <p:nvSpPr>
          <p:cNvPr id="3" name="Tijdelijke aanduiding voor inhoud 2"/>
          <p:cNvSpPr>
            <a:spLocks noGrp="1"/>
          </p:cNvSpPr>
          <p:nvPr>
            <p:ph idx="1"/>
          </p:nvPr>
        </p:nvSpPr>
        <p:spPr/>
        <p:txBody>
          <a:bodyPr>
            <a:normAutofit fontScale="70000" lnSpcReduction="20000"/>
          </a:bodyPr>
          <a:lstStyle/>
          <a:p>
            <a:r>
              <a:rPr lang="nl-NL" dirty="0" smtClean="0"/>
              <a:t>Betrokken bij regeling vetgehalte in het bloed</a:t>
            </a:r>
          </a:p>
          <a:p>
            <a:r>
              <a:rPr lang="nl-NL" dirty="0" smtClean="0"/>
              <a:t>Als maximale glycogeenopslag wordt bereikt? Glucose wordt nu omgezet in vetzuren en vervolgens in triglyceriden</a:t>
            </a:r>
          </a:p>
          <a:p>
            <a:r>
              <a:rPr lang="nl-NL" dirty="0" smtClean="0"/>
              <a:t>(vet = 1 glycerol + 3 vetzuren)</a:t>
            </a:r>
          </a:p>
          <a:p>
            <a:r>
              <a:rPr lang="nl-NL" dirty="0" smtClean="0"/>
              <a:t>Vetcellen in vetweefsel nemen triglyceriden op + nemen overmaat aan vetten op</a:t>
            </a:r>
          </a:p>
          <a:p>
            <a:r>
              <a:rPr lang="nl-NL" dirty="0" smtClean="0"/>
              <a:t>Daardoor evenwicht in bloed in hoeveelheid brandstof</a:t>
            </a:r>
          </a:p>
          <a:p>
            <a:r>
              <a:rPr lang="nl-NL" dirty="0" smtClean="0"/>
              <a:t>Vet: vetweefsel in huid, rondom organen en in beenmerg (geel of rood?)</a:t>
            </a:r>
          </a:p>
          <a:p>
            <a:r>
              <a:rPr lang="nl-NL" dirty="0" smtClean="0"/>
              <a:t>Risico’s op hart- en vaatziekten (vet rondom organen)</a:t>
            </a:r>
          </a:p>
          <a:p>
            <a:r>
              <a:rPr lang="nl-NL" dirty="0" smtClean="0"/>
              <a:t>Opgeslagen vet teveel? Vetcellen geven </a:t>
            </a:r>
            <a:r>
              <a:rPr lang="nl-NL" dirty="0" err="1" smtClean="0"/>
              <a:t>leptine</a:t>
            </a:r>
            <a:r>
              <a:rPr lang="nl-NL" dirty="0" smtClean="0"/>
              <a:t> af</a:t>
            </a:r>
          </a:p>
          <a:p>
            <a:r>
              <a:rPr lang="nl-NL" dirty="0" err="1" smtClean="0"/>
              <a:t>Leptine</a:t>
            </a:r>
            <a:r>
              <a:rPr lang="nl-NL" dirty="0" smtClean="0"/>
              <a:t> bereikt hersenen: stimuleert het verzadigingscentrum</a:t>
            </a:r>
          </a:p>
          <a:p>
            <a:r>
              <a:rPr lang="nl-NL" dirty="0" smtClean="0"/>
              <a:t>Gevolg: hongergevoel neem af</a:t>
            </a:r>
            <a:endParaRPr lang="nl-NL" dirty="0"/>
          </a:p>
        </p:txBody>
      </p:sp>
    </p:spTree>
    <p:extLst>
      <p:ext uri="{BB962C8B-B14F-4D97-AF65-F5344CB8AC3E}">
        <p14:creationId xmlns:p14="http://schemas.microsoft.com/office/powerpoint/2010/main" val="1984324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4096" y="457200"/>
            <a:ext cx="8229600" cy="1143000"/>
          </a:xfrm>
        </p:spPr>
        <p:txBody>
          <a:bodyPr>
            <a:normAutofit fontScale="90000"/>
          </a:bodyPr>
          <a:lstStyle/>
          <a:p>
            <a:r>
              <a:rPr lang="nl-NL" dirty="0" smtClean="0"/>
              <a:t>EVENWICHT IN EEN CEL </a:t>
            </a:r>
            <a:br>
              <a:rPr lang="nl-NL" dirty="0" smtClean="0"/>
            </a:br>
            <a:r>
              <a:rPr lang="nl-NL" dirty="0" smtClean="0"/>
              <a:t>B.st. 3</a:t>
            </a:r>
            <a:endParaRPr lang="nl-NL" dirty="0"/>
          </a:p>
        </p:txBody>
      </p:sp>
      <p:sp>
        <p:nvSpPr>
          <p:cNvPr id="3" name="Tijdelijke aanduiding voor inhoud 2"/>
          <p:cNvSpPr>
            <a:spLocks noGrp="1"/>
          </p:cNvSpPr>
          <p:nvPr>
            <p:ph idx="1"/>
          </p:nvPr>
        </p:nvSpPr>
        <p:spPr/>
        <p:txBody>
          <a:bodyPr/>
          <a:lstStyle/>
          <a:p>
            <a:r>
              <a:rPr lang="nl-NL" dirty="0" smtClean="0"/>
              <a:t>In cellen:</a:t>
            </a:r>
          </a:p>
          <a:p>
            <a:r>
              <a:rPr lang="nl-NL" dirty="0" smtClean="0"/>
              <a:t>Bepaalde waarden handhaven zoals;</a:t>
            </a:r>
          </a:p>
          <a:p>
            <a:r>
              <a:rPr lang="nl-NL" dirty="0" smtClean="0"/>
              <a:t>Constante pH</a:t>
            </a:r>
          </a:p>
          <a:p>
            <a:r>
              <a:rPr lang="nl-NL" dirty="0" smtClean="0"/>
              <a:t>Watergehalte</a:t>
            </a:r>
          </a:p>
          <a:p>
            <a:r>
              <a:rPr lang="nl-NL" dirty="0" smtClean="0"/>
              <a:t>Concentratie stoffen zoals CO2 en O2</a:t>
            </a:r>
            <a:endParaRPr lang="nl-NL" dirty="0"/>
          </a:p>
        </p:txBody>
      </p:sp>
    </p:spTree>
    <p:extLst>
      <p:ext uri="{BB962C8B-B14F-4D97-AF65-F5344CB8AC3E}">
        <p14:creationId xmlns:p14="http://schemas.microsoft.com/office/powerpoint/2010/main" val="4144682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Constante pH</a:t>
            </a:r>
            <a:endParaRPr lang="nl-NL" dirty="0"/>
          </a:p>
        </p:txBody>
      </p:sp>
      <p:sp>
        <p:nvSpPr>
          <p:cNvPr id="3" name="Tijdelijke aanduiding voor inhoud 2"/>
          <p:cNvSpPr>
            <a:spLocks noGrp="1"/>
          </p:cNvSpPr>
          <p:nvPr>
            <p:ph idx="1"/>
          </p:nvPr>
        </p:nvSpPr>
        <p:spPr/>
        <p:txBody>
          <a:bodyPr>
            <a:normAutofit fontScale="70000" lnSpcReduction="20000"/>
          </a:bodyPr>
          <a:lstStyle/>
          <a:p>
            <a:r>
              <a:rPr lang="nl-NL" dirty="0" smtClean="0"/>
              <a:t>Reden: Optimumwaarde vele enzymen handhaven</a:t>
            </a:r>
          </a:p>
          <a:p>
            <a:r>
              <a:rPr lang="nl-NL" dirty="0" smtClean="0"/>
              <a:t>NaHCO3 (natriumwaterstofcarbonaat) = buffer   Voorkomt verstoring</a:t>
            </a:r>
          </a:p>
          <a:p>
            <a:r>
              <a:rPr lang="nl-NL" dirty="0" smtClean="0"/>
              <a:t>Hoe werkt dat?</a:t>
            </a:r>
          </a:p>
          <a:p>
            <a:endParaRPr lang="nl-NL" dirty="0" smtClean="0"/>
          </a:p>
          <a:p>
            <a:pPr marL="0" lvl="0" indent="0" eaLnBrk="0" fontAlgn="base" hangingPunct="0">
              <a:spcBef>
                <a:spcPct val="0"/>
              </a:spcBef>
              <a:spcAft>
                <a:spcPct val="0"/>
              </a:spcAft>
              <a:buNone/>
            </a:pPr>
            <a:r>
              <a:rPr lang="nl-NL" altLang="nl-NL" sz="2300" dirty="0">
                <a:latin typeface="Arial" panose="020B0604020202020204" pitchFamily="34" charset="0"/>
              </a:rPr>
              <a:t>Natriumwaterstofcarbonaat wordt in het lichaam in grote hoeveelheden geproduceerd door de </a:t>
            </a:r>
            <a:r>
              <a:rPr lang="nl-NL" altLang="nl-NL" sz="2300" dirty="0">
                <a:latin typeface="Arial" panose="020B0604020202020204" pitchFamily="34" charset="0"/>
                <a:hlinkClick r:id="rId2" tooltip="Alvleesklier"/>
              </a:rPr>
              <a:t>alvleesklier</a:t>
            </a:r>
            <a:r>
              <a:rPr lang="nl-NL" altLang="nl-NL" sz="2300" dirty="0">
                <a:latin typeface="Arial" panose="020B0604020202020204" pitchFamily="34" charset="0"/>
              </a:rPr>
              <a:t> om de </a:t>
            </a:r>
            <a:r>
              <a:rPr lang="nl-NL" altLang="nl-NL" sz="2300" dirty="0">
                <a:latin typeface="Arial" panose="020B0604020202020204" pitchFamily="34" charset="0"/>
                <a:hlinkClick r:id="rId3" tooltip="Maagzuur"/>
              </a:rPr>
              <a:t>zure maaginhoud</a:t>
            </a:r>
            <a:r>
              <a:rPr lang="nl-NL" altLang="nl-NL" sz="2300" dirty="0">
                <a:latin typeface="Arial" panose="020B0604020202020204" pitchFamily="34" charset="0"/>
              </a:rPr>
              <a:t> te neutraliseren in de </a:t>
            </a:r>
            <a:r>
              <a:rPr lang="nl-NL" altLang="nl-NL" sz="2300" dirty="0">
                <a:latin typeface="Arial" panose="020B0604020202020204" pitchFamily="34" charset="0"/>
                <a:hlinkClick r:id="rId4" tooltip="Twaalfvingerige darm"/>
              </a:rPr>
              <a:t>twaalfvingerige darm</a:t>
            </a:r>
            <a:r>
              <a:rPr lang="nl-NL" altLang="nl-NL" sz="2300" dirty="0">
                <a:latin typeface="Arial" panose="020B0604020202020204" pitchFamily="34" charset="0"/>
              </a:rPr>
              <a:t>:</a:t>
            </a:r>
          </a:p>
          <a:p>
            <a:pPr marL="457200" lvl="1" indent="0" eaLnBrk="0" fontAlgn="base" hangingPunct="0">
              <a:spcBef>
                <a:spcPct val="0"/>
              </a:spcBef>
              <a:spcAft>
                <a:spcPct val="0"/>
              </a:spcAft>
              <a:buNone/>
            </a:pPr>
            <a:endParaRPr lang="nl-NL" altLang="nl-NL" sz="2300" dirty="0" smtClean="0">
              <a:latin typeface="Arial" panose="020B0604020202020204" pitchFamily="34" charset="0"/>
            </a:endParaRPr>
          </a:p>
          <a:p>
            <a:pPr marL="457200" lvl="1" indent="0" eaLnBrk="0" fontAlgn="base" hangingPunct="0">
              <a:spcBef>
                <a:spcPct val="0"/>
              </a:spcBef>
              <a:spcAft>
                <a:spcPct val="0"/>
              </a:spcAft>
              <a:buNone/>
            </a:pPr>
            <a:r>
              <a:rPr lang="nl-NL" altLang="nl-NL" sz="2300" dirty="0" smtClean="0">
                <a:latin typeface="Arial" panose="020B0604020202020204" pitchFamily="34" charset="0"/>
              </a:rPr>
              <a:t>NaHCO</a:t>
            </a:r>
            <a:r>
              <a:rPr lang="nl-NL" altLang="nl-NL" sz="2300" baseline="-30000" dirty="0" smtClean="0">
                <a:latin typeface="Arial" panose="020B0604020202020204" pitchFamily="34" charset="0"/>
              </a:rPr>
              <a:t>3</a:t>
            </a:r>
            <a:r>
              <a:rPr lang="nl-NL" altLang="nl-NL" sz="2300" dirty="0" smtClean="0">
                <a:latin typeface="Arial" panose="020B0604020202020204" pitchFamily="34" charset="0"/>
              </a:rPr>
              <a:t> </a:t>
            </a:r>
            <a:r>
              <a:rPr lang="nl-NL" altLang="nl-NL" sz="2300" dirty="0">
                <a:latin typeface="Arial" panose="020B0604020202020204" pitchFamily="34" charset="0"/>
              </a:rPr>
              <a:t>+ </a:t>
            </a:r>
            <a:r>
              <a:rPr lang="nl-NL" altLang="nl-NL" sz="2300" dirty="0" err="1">
                <a:latin typeface="Arial" panose="020B0604020202020204" pitchFamily="34" charset="0"/>
                <a:hlinkClick r:id="rId5" tooltip="Zoutzuur"/>
              </a:rPr>
              <a:t>HCl</a:t>
            </a:r>
            <a:r>
              <a:rPr lang="nl-NL" altLang="nl-NL" sz="2300" dirty="0">
                <a:latin typeface="Arial" panose="020B0604020202020204" pitchFamily="34" charset="0"/>
              </a:rPr>
              <a:t> → </a:t>
            </a:r>
            <a:r>
              <a:rPr lang="nl-NL" altLang="nl-NL" sz="2300" dirty="0">
                <a:latin typeface="Arial" panose="020B0604020202020204" pitchFamily="34" charset="0"/>
                <a:hlinkClick r:id="rId6" tooltip="Natrium"/>
              </a:rPr>
              <a:t>Na</a:t>
            </a:r>
            <a:r>
              <a:rPr lang="nl-NL" altLang="nl-NL" sz="2300" baseline="30000" dirty="0">
                <a:latin typeface="Arial" panose="020B0604020202020204" pitchFamily="34" charset="0"/>
              </a:rPr>
              <a:t>+</a:t>
            </a:r>
            <a:r>
              <a:rPr lang="nl-NL" altLang="nl-NL" sz="2300" dirty="0">
                <a:latin typeface="Arial" panose="020B0604020202020204" pitchFamily="34" charset="0"/>
              </a:rPr>
              <a:t> + </a:t>
            </a:r>
            <a:r>
              <a:rPr lang="nl-NL" altLang="nl-NL" sz="2300" dirty="0">
                <a:solidFill>
                  <a:srgbClr val="FFFFFF"/>
                </a:solidFill>
                <a:latin typeface="Arial" panose="020B0604020202020204" pitchFamily="34" charset="0"/>
                <a:hlinkClick r:id="rId7" tooltip="Chloor"/>
              </a:rPr>
              <a:t>Cl</a:t>
            </a:r>
            <a:r>
              <a:rPr lang="nl-NL" altLang="nl-NL" sz="2300" baseline="30000" dirty="0">
                <a:latin typeface="Arial" panose="020B0604020202020204" pitchFamily="34" charset="0"/>
              </a:rPr>
              <a:t>−</a:t>
            </a:r>
            <a:r>
              <a:rPr lang="nl-NL" altLang="nl-NL" sz="2300" dirty="0">
                <a:latin typeface="Arial" panose="020B0604020202020204" pitchFamily="34" charset="0"/>
              </a:rPr>
              <a:t> + </a:t>
            </a:r>
            <a:r>
              <a:rPr lang="nl-NL" altLang="nl-NL" sz="2300" dirty="0">
                <a:latin typeface="Arial" panose="020B0604020202020204" pitchFamily="34" charset="0"/>
                <a:hlinkClick r:id="rId8" tooltip="Water"/>
              </a:rPr>
              <a:t>H</a:t>
            </a:r>
            <a:r>
              <a:rPr lang="nl-NL" altLang="nl-NL" sz="2300" baseline="-30000" dirty="0">
                <a:latin typeface="Arial" panose="020B0604020202020204" pitchFamily="34" charset="0"/>
                <a:hlinkClick r:id="rId8" tooltip="Water"/>
              </a:rPr>
              <a:t>2</a:t>
            </a:r>
            <a:r>
              <a:rPr lang="nl-NL" altLang="nl-NL" sz="2300" dirty="0">
                <a:latin typeface="Arial" panose="020B0604020202020204" pitchFamily="34" charset="0"/>
                <a:hlinkClick r:id="rId8" tooltip="Water"/>
              </a:rPr>
              <a:t>O</a:t>
            </a:r>
            <a:r>
              <a:rPr lang="nl-NL" altLang="nl-NL" sz="2300" dirty="0">
                <a:latin typeface="Arial" panose="020B0604020202020204" pitchFamily="34" charset="0"/>
              </a:rPr>
              <a:t> + </a:t>
            </a:r>
            <a:r>
              <a:rPr lang="nl-NL" altLang="nl-NL" sz="2300" dirty="0">
                <a:solidFill>
                  <a:srgbClr val="FFFFFF"/>
                </a:solidFill>
                <a:latin typeface="Arial" panose="020B0604020202020204" pitchFamily="34" charset="0"/>
                <a:hlinkClick r:id="rId9" tooltip="Koolzuurgas"/>
              </a:rPr>
              <a:t>CO</a:t>
            </a:r>
            <a:r>
              <a:rPr lang="nl-NL" altLang="nl-NL" sz="2300" baseline="-30000" dirty="0">
                <a:solidFill>
                  <a:srgbClr val="FFFFFF"/>
                </a:solidFill>
                <a:latin typeface="Arial" panose="020B0604020202020204" pitchFamily="34" charset="0"/>
                <a:hlinkClick r:id="rId9" tooltip="Koolzuurgas"/>
              </a:rPr>
              <a:t>2</a:t>
            </a:r>
            <a:endParaRPr lang="nl-NL" altLang="nl-NL" sz="2300" dirty="0">
              <a:latin typeface="Arial" panose="020B0604020202020204" pitchFamily="34" charset="0"/>
            </a:endParaRPr>
          </a:p>
          <a:p>
            <a:pPr marL="0" lvl="0" indent="0" eaLnBrk="0" fontAlgn="base" hangingPunct="0">
              <a:spcBef>
                <a:spcPct val="0"/>
              </a:spcBef>
              <a:spcAft>
                <a:spcPct val="0"/>
              </a:spcAft>
              <a:buNone/>
            </a:pPr>
            <a:endParaRPr lang="nl-NL" altLang="nl-NL" sz="2300" dirty="0" smtClean="0">
              <a:latin typeface="Arial" panose="020B0604020202020204" pitchFamily="34" charset="0"/>
            </a:endParaRPr>
          </a:p>
          <a:p>
            <a:pPr marL="0" lvl="0" indent="0" eaLnBrk="0" fontAlgn="base" hangingPunct="0">
              <a:spcBef>
                <a:spcPct val="0"/>
              </a:spcBef>
              <a:spcAft>
                <a:spcPct val="0"/>
              </a:spcAft>
              <a:buNone/>
            </a:pPr>
            <a:r>
              <a:rPr lang="nl-NL" altLang="nl-NL" sz="2300" dirty="0" smtClean="0">
                <a:latin typeface="Arial" panose="020B0604020202020204" pitchFamily="34" charset="0"/>
              </a:rPr>
              <a:t>Met </a:t>
            </a:r>
            <a:r>
              <a:rPr lang="nl-NL" altLang="nl-NL" sz="2300" dirty="0">
                <a:latin typeface="Arial" panose="020B0604020202020204" pitchFamily="34" charset="0"/>
              </a:rPr>
              <a:t>een </a:t>
            </a:r>
            <a:r>
              <a:rPr lang="nl-NL" altLang="nl-NL" sz="2300" dirty="0">
                <a:latin typeface="Arial" panose="020B0604020202020204" pitchFamily="34" charset="0"/>
                <a:hlinkClick r:id="rId10" tooltip="Base (scheikunde)"/>
              </a:rPr>
              <a:t>base</a:t>
            </a:r>
            <a:r>
              <a:rPr lang="nl-NL" altLang="nl-NL" sz="2300" dirty="0">
                <a:latin typeface="Arial" panose="020B0604020202020204" pitchFamily="34" charset="0"/>
              </a:rPr>
              <a:t> reageert het als:</a:t>
            </a:r>
          </a:p>
          <a:p>
            <a:pPr marL="457200" lvl="1" indent="0" eaLnBrk="0" fontAlgn="base" hangingPunct="0">
              <a:spcBef>
                <a:spcPct val="0"/>
              </a:spcBef>
              <a:spcAft>
                <a:spcPct val="0"/>
              </a:spcAft>
              <a:buNone/>
            </a:pPr>
            <a:endParaRPr lang="nl-NL" altLang="nl-NL" sz="2300" dirty="0" smtClean="0">
              <a:latin typeface="Arial" panose="020B0604020202020204" pitchFamily="34" charset="0"/>
            </a:endParaRPr>
          </a:p>
          <a:p>
            <a:pPr marL="457200" lvl="1" indent="0" eaLnBrk="0" fontAlgn="base" hangingPunct="0">
              <a:spcBef>
                <a:spcPct val="0"/>
              </a:spcBef>
              <a:spcAft>
                <a:spcPct val="0"/>
              </a:spcAft>
              <a:buNone/>
            </a:pPr>
            <a:r>
              <a:rPr lang="nl-NL" altLang="nl-NL" sz="2300" dirty="0" smtClean="0">
                <a:latin typeface="Arial" panose="020B0604020202020204" pitchFamily="34" charset="0"/>
              </a:rPr>
              <a:t>NaHCO</a:t>
            </a:r>
            <a:r>
              <a:rPr lang="nl-NL" altLang="nl-NL" sz="2300" baseline="-30000" dirty="0" smtClean="0">
                <a:latin typeface="Arial" panose="020B0604020202020204" pitchFamily="34" charset="0"/>
              </a:rPr>
              <a:t>3</a:t>
            </a:r>
            <a:r>
              <a:rPr lang="nl-NL" altLang="nl-NL" sz="2300" dirty="0" smtClean="0">
                <a:latin typeface="Arial" panose="020B0604020202020204" pitchFamily="34" charset="0"/>
              </a:rPr>
              <a:t> </a:t>
            </a:r>
            <a:r>
              <a:rPr lang="nl-NL" altLang="nl-NL" sz="2300" dirty="0">
                <a:latin typeface="Arial" panose="020B0604020202020204" pitchFamily="34" charset="0"/>
              </a:rPr>
              <a:t>+ </a:t>
            </a:r>
            <a:r>
              <a:rPr lang="nl-NL" altLang="nl-NL" sz="2300" dirty="0" err="1">
                <a:latin typeface="Arial" panose="020B0604020202020204" pitchFamily="34" charset="0"/>
                <a:hlinkClick r:id="rId11" tooltip="Natriumhydroxide"/>
              </a:rPr>
              <a:t>NaOH</a:t>
            </a:r>
            <a:r>
              <a:rPr lang="nl-NL" altLang="nl-NL" sz="2300" dirty="0">
                <a:latin typeface="Arial" panose="020B0604020202020204" pitchFamily="34" charset="0"/>
              </a:rPr>
              <a:t> → </a:t>
            </a:r>
            <a:r>
              <a:rPr lang="nl-NL" altLang="nl-NL" sz="2300" dirty="0">
                <a:latin typeface="Arial" panose="020B0604020202020204" pitchFamily="34" charset="0"/>
                <a:hlinkClick r:id="rId12" tooltip="Natriumcarbonaat"/>
              </a:rPr>
              <a:t>Na</a:t>
            </a:r>
            <a:r>
              <a:rPr lang="nl-NL" altLang="nl-NL" sz="2300" baseline="-30000" dirty="0">
                <a:latin typeface="Arial" panose="020B0604020202020204" pitchFamily="34" charset="0"/>
                <a:hlinkClick r:id="rId12" tooltip="Natriumcarbonaat"/>
              </a:rPr>
              <a:t>2</a:t>
            </a:r>
            <a:r>
              <a:rPr lang="nl-NL" altLang="nl-NL" sz="2300" dirty="0">
                <a:latin typeface="Arial" panose="020B0604020202020204" pitchFamily="34" charset="0"/>
                <a:hlinkClick r:id="rId12" tooltip="Natriumcarbonaat"/>
              </a:rPr>
              <a:t>CO</a:t>
            </a:r>
            <a:r>
              <a:rPr lang="nl-NL" altLang="nl-NL" sz="2300" baseline="-30000" dirty="0">
                <a:latin typeface="Arial" panose="020B0604020202020204" pitchFamily="34" charset="0"/>
                <a:hlinkClick r:id="rId12" tooltip="Natriumcarbonaat"/>
              </a:rPr>
              <a:t>3</a:t>
            </a:r>
            <a:r>
              <a:rPr lang="nl-NL" altLang="nl-NL" sz="2300" dirty="0">
                <a:latin typeface="Arial" panose="020B0604020202020204" pitchFamily="34" charset="0"/>
              </a:rPr>
              <a:t> + </a:t>
            </a:r>
            <a:r>
              <a:rPr lang="nl-NL" altLang="nl-NL" sz="2300" dirty="0">
                <a:latin typeface="Arial" panose="020B0604020202020204" pitchFamily="34" charset="0"/>
                <a:hlinkClick r:id="rId8" tooltip="Water"/>
              </a:rPr>
              <a:t>H</a:t>
            </a:r>
            <a:r>
              <a:rPr lang="nl-NL" altLang="nl-NL" sz="2300" baseline="-30000" dirty="0">
                <a:latin typeface="Arial" panose="020B0604020202020204" pitchFamily="34" charset="0"/>
                <a:hlinkClick r:id="rId8" tooltip="Water"/>
              </a:rPr>
              <a:t>2</a:t>
            </a:r>
            <a:r>
              <a:rPr lang="nl-NL" altLang="nl-NL" sz="2300" dirty="0">
                <a:latin typeface="Arial" panose="020B0604020202020204" pitchFamily="34" charset="0"/>
                <a:hlinkClick r:id="rId8" tooltip="Water"/>
              </a:rPr>
              <a:t>O</a:t>
            </a:r>
            <a:endParaRPr lang="nl-NL" altLang="nl-NL" sz="2300" dirty="0">
              <a:latin typeface="Arial" panose="020B0604020202020204" pitchFamily="34" charset="0"/>
            </a:endParaRPr>
          </a:p>
          <a:p>
            <a:endParaRPr lang="nl-NL" sz="2300" dirty="0" smtClean="0"/>
          </a:p>
          <a:p>
            <a:r>
              <a:rPr lang="nl-NL" dirty="0" smtClean="0"/>
              <a:t>Probleem bij maagperforatie:  </a:t>
            </a:r>
          </a:p>
          <a:p>
            <a:pPr marL="0" indent="0">
              <a:buNone/>
            </a:pPr>
            <a:r>
              <a:rPr lang="nl-NL" dirty="0" smtClean="0"/>
              <a:t>    pH daalt dan, ook in de aanwezige cellen</a:t>
            </a:r>
            <a:endParaRPr lang="nl-NL" dirty="0"/>
          </a:p>
        </p:txBody>
      </p:sp>
    </p:spTree>
    <p:extLst>
      <p:ext uri="{BB962C8B-B14F-4D97-AF65-F5344CB8AC3E}">
        <p14:creationId xmlns:p14="http://schemas.microsoft.com/office/powerpoint/2010/main" val="1097700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Water</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Cellen bevatten hoeveelheid water met daarin opgeloste stoffen</a:t>
            </a:r>
          </a:p>
          <a:p>
            <a:r>
              <a:rPr lang="nl-NL" dirty="0" smtClean="0"/>
              <a:t>Water zorgt ervoor dat allerlei reacties kunnen plaatsvinden</a:t>
            </a:r>
          </a:p>
          <a:p>
            <a:r>
              <a:rPr lang="nl-NL" dirty="0" smtClean="0"/>
              <a:t>Stoffen kunnen makkelijk worden verplaatst binnen de cel</a:t>
            </a:r>
          </a:p>
          <a:p>
            <a:r>
              <a:rPr lang="nl-NL" dirty="0" smtClean="0"/>
              <a:t>Osmotische effecten mogelijk</a:t>
            </a:r>
          </a:p>
          <a:p>
            <a:r>
              <a:rPr lang="nl-NL" dirty="0" smtClean="0"/>
              <a:t>Cel kan dan uitdrogen of openbarsten</a:t>
            </a:r>
          </a:p>
          <a:p>
            <a:r>
              <a:rPr lang="nl-NL" dirty="0" smtClean="0"/>
              <a:t>Osmotische waarde: wat is dat ook alweer</a:t>
            </a:r>
            <a:r>
              <a:rPr lang="nl-NL" dirty="0" smtClean="0"/>
              <a:t>?</a:t>
            </a:r>
          </a:p>
          <a:p>
            <a:r>
              <a:rPr lang="nl-NL" b="1" dirty="0"/>
              <a:t>Lactase </a:t>
            </a:r>
            <a:r>
              <a:rPr lang="nl-NL" b="1" dirty="0" smtClean="0"/>
              <a:t>deficiëntie als voorbeeld</a:t>
            </a:r>
            <a:endParaRPr lang="nl-NL" dirty="0"/>
          </a:p>
        </p:txBody>
      </p:sp>
    </p:spTree>
    <p:extLst>
      <p:ext uri="{BB962C8B-B14F-4D97-AF65-F5344CB8AC3E}">
        <p14:creationId xmlns:p14="http://schemas.microsoft.com/office/powerpoint/2010/main" val="4943033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922114"/>
          </a:xfrm>
        </p:spPr>
        <p:txBody>
          <a:bodyPr/>
          <a:lstStyle/>
          <a:p>
            <a:r>
              <a:rPr lang="nl-NL" b="1" dirty="0"/>
              <a:t>Lactase deficiëntie</a:t>
            </a:r>
            <a:endParaRPr lang="nl-NL" dirty="0"/>
          </a:p>
        </p:txBody>
      </p:sp>
      <p:sp>
        <p:nvSpPr>
          <p:cNvPr id="3" name="Tijdelijke aanduiding voor inhoud 2"/>
          <p:cNvSpPr>
            <a:spLocks noGrp="1"/>
          </p:cNvSpPr>
          <p:nvPr>
            <p:ph idx="1"/>
          </p:nvPr>
        </p:nvSpPr>
        <p:spPr>
          <a:xfrm>
            <a:off x="457200" y="1052736"/>
            <a:ext cx="8229600" cy="5073427"/>
          </a:xfrm>
        </p:spPr>
        <p:txBody>
          <a:bodyPr>
            <a:normAutofit fontScale="77500" lnSpcReduction="20000"/>
          </a:bodyPr>
          <a:lstStyle/>
          <a:p>
            <a:pPr marL="0" indent="0">
              <a:buNone/>
            </a:pPr>
            <a:r>
              <a:rPr lang="nl-NL" dirty="0" smtClean="0"/>
              <a:t>70</a:t>
            </a:r>
            <a:r>
              <a:rPr lang="nl-NL" dirty="0"/>
              <a:t>% van de migranten uit Midden-Oosten, India en Afrika verdragen geen </a:t>
            </a:r>
            <a:r>
              <a:rPr lang="nl-NL" dirty="0" smtClean="0"/>
              <a:t>lactose</a:t>
            </a:r>
          </a:p>
          <a:p>
            <a:pPr marL="0" indent="0">
              <a:buNone/>
            </a:pPr>
            <a:endParaRPr lang="nl-NL" dirty="0" smtClean="0"/>
          </a:p>
          <a:p>
            <a:pPr marL="0" indent="0">
              <a:buNone/>
            </a:pPr>
            <a:r>
              <a:rPr lang="nl-NL" dirty="0"/>
              <a:t>Niet iedereen heeft last van klachten door de verminderde opname van </a:t>
            </a:r>
            <a:r>
              <a:rPr lang="nl-NL" dirty="0" smtClean="0"/>
              <a:t>lactose</a:t>
            </a:r>
          </a:p>
          <a:p>
            <a:pPr marL="0" indent="0">
              <a:buNone/>
            </a:pPr>
            <a:endParaRPr lang="nl-NL" dirty="0" smtClean="0"/>
          </a:p>
          <a:p>
            <a:pPr marL="0" indent="0">
              <a:buNone/>
            </a:pPr>
            <a:r>
              <a:rPr lang="nl-NL" dirty="0"/>
              <a:t>Als er geen of niet voldoende lactase wordt aangemaakt, kan lactose in onze voeding niet goed verteerd worden. Lactose komt dan onverteerd in de dikke darm terecht. De bacteriën in de dikke darm, de darmflora, gaan lactose ‘vergisten</a:t>
            </a:r>
            <a:r>
              <a:rPr lang="nl-NL" dirty="0" smtClean="0"/>
              <a:t>’</a:t>
            </a:r>
          </a:p>
          <a:p>
            <a:pPr marL="0" indent="0">
              <a:buNone/>
            </a:pPr>
            <a:r>
              <a:rPr lang="nl-NL" dirty="0" smtClean="0"/>
              <a:t>Gevolg kan zijn: osmotische werking in darmen dus opname van water vanuit de darmcellen richting de darmen .   </a:t>
            </a:r>
          </a:p>
          <a:p>
            <a:pPr marL="0" indent="0">
              <a:buNone/>
            </a:pPr>
            <a:r>
              <a:rPr lang="nl-NL" dirty="0" smtClean="0"/>
              <a:t>Veel extra water in de darmen en dus Sproeipoep</a:t>
            </a:r>
            <a:endParaRPr lang="nl-NL" dirty="0"/>
          </a:p>
          <a:p>
            <a:endParaRPr lang="nl-NL" dirty="0"/>
          </a:p>
        </p:txBody>
      </p:sp>
    </p:spTree>
    <p:extLst>
      <p:ext uri="{BB962C8B-B14F-4D97-AF65-F5344CB8AC3E}">
        <p14:creationId xmlns:p14="http://schemas.microsoft.com/office/powerpoint/2010/main" val="3854662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err="1" smtClean="0"/>
              <a:t>Thema</a:t>
            </a:r>
            <a:r>
              <a:rPr lang="en-US" dirty="0" smtClean="0"/>
              <a:t> 5  EVENWICHT</a:t>
            </a:r>
            <a:br>
              <a:rPr lang="en-US" dirty="0" smtClean="0"/>
            </a:br>
            <a:r>
              <a:rPr lang="en-US" dirty="0" smtClean="0"/>
              <a:t>B.st. 1</a:t>
            </a:r>
            <a:endParaRPr lang="nl-NL" dirty="0"/>
          </a:p>
        </p:txBody>
      </p:sp>
      <p:sp>
        <p:nvSpPr>
          <p:cNvPr id="3" name="Tijdelijke aanduiding voor inhoud 2"/>
          <p:cNvSpPr>
            <a:spLocks noGrp="1"/>
          </p:cNvSpPr>
          <p:nvPr>
            <p:ph idx="1"/>
          </p:nvPr>
        </p:nvSpPr>
        <p:spPr/>
        <p:txBody>
          <a:bodyPr/>
          <a:lstStyle/>
          <a:p>
            <a:r>
              <a:rPr lang="nl-NL" dirty="0" smtClean="0"/>
              <a:t>In een </a:t>
            </a:r>
            <a:r>
              <a:rPr lang="nl-NL" sz="3600" b="1" dirty="0" smtClean="0"/>
              <a:t>organisme</a:t>
            </a:r>
            <a:r>
              <a:rPr lang="nl-NL" dirty="0" smtClean="0"/>
              <a:t>:</a:t>
            </a:r>
          </a:p>
          <a:p>
            <a:r>
              <a:rPr lang="nl-NL" dirty="0" smtClean="0"/>
              <a:t>Stress ontstaat door verstoring evenwicht</a:t>
            </a:r>
          </a:p>
          <a:p>
            <a:r>
              <a:rPr lang="nl-NL" dirty="0" smtClean="0"/>
              <a:t>Lichaam staat ingesteld op bepaald niveau</a:t>
            </a:r>
          </a:p>
          <a:p>
            <a:r>
              <a:rPr lang="nl-NL" dirty="0" smtClean="0"/>
              <a:t>Bijv. temperatuurregulatiesysteem, hart- en ademhalingscentrum</a:t>
            </a:r>
          </a:p>
          <a:p>
            <a:r>
              <a:rPr lang="nl-NL" dirty="0" smtClean="0"/>
              <a:t>Autonome deel van de hersenen: hersenstam </a:t>
            </a:r>
          </a:p>
          <a:p>
            <a:r>
              <a:rPr lang="nl-NL" dirty="0" smtClean="0"/>
              <a:t>Zie </a:t>
            </a:r>
            <a:r>
              <a:rPr lang="nl-NL" dirty="0" err="1" smtClean="0"/>
              <a:t>Binas</a:t>
            </a:r>
            <a:endParaRPr lang="nl-N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O2 en CO2</a:t>
            </a:r>
            <a:endParaRPr lang="nl-NL" dirty="0"/>
          </a:p>
        </p:txBody>
      </p:sp>
      <p:sp>
        <p:nvSpPr>
          <p:cNvPr id="3" name="Tijdelijke aanduiding voor inhoud 2"/>
          <p:cNvSpPr>
            <a:spLocks noGrp="1"/>
          </p:cNvSpPr>
          <p:nvPr>
            <p:ph idx="1"/>
          </p:nvPr>
        </p:nvSpPr>
        <p:spPr/>
        <p:txBody>
          <a:bodyPr>
            <a:normAutofit fontScale="85000" lnSpcReduction="20000"/>
          </a:bodyPr>
          <a:lstStyle/>
          <a:p>
            <a:r>
              <a:rPr lang="nl-NL" dirty="0" smtClean="0"/>
              <a:t>Concentratie daarvan wordt bepaald door</a:t>
            </a:r>
          </a:p>
          <a:p>
            <a:r>
              <a:rPr lang="nl-NL" dirty="0" smtClean="0"/>
              <a:t>Diffusie</a:t>
            </a:r>
          </a:p>
          <a:p>
            <a:r>
              <a:rPr lang="nl-NL" dirty="0" smtClean="0"/>
              <a:t>Verschuiving evenwicht tussen hemoglobine en </a:t>
            </a:r>
            <a:r>
              <a:rPr lang="nl-NL" dirty="0" err="1" smtClean="0"/>
              <a:t>oxyhemoglobine</a:t>
            </a:r>
            <a:endParaRPr lang="nl-NL" dirty="0" smtClean="0"/>
          </a:p>
          <a:p>
            <a:r>
              <a:rPr lang="nl-NL" dirty="0" smtClean="0"/>
              <a:t>Wat is het verschil tussen deze 2 soorten hemoglobinesoorten?</a:t>
            </a:r>
          </a:p>
          <a:p>
            <a:r>
              <a:rPr lang="nl-NL" dirty="0" smtClean="0"/>
              <a:t>Longen: diffusie O2 vanuit longblaasjes naar vooral rode bloedcellen en een beetje in het bloed zelf</a:t>
            </a:r>
          </a:p>
          <a:p>
            <a:r>
              <a:rPr lang="nl-NL" dirty="0" smtClean="0"/>
              <a:t>Rode bloedcellen: hemoglobine</a:t>
            </a:r>
          </a:p>
          <a:p>
            <a:r>
              <a:rPr lang="nl-NL" dirty="0" smtClean="0"/>
              <a:t>Bloed stroomt constant  dus altijd diffusie  van O2</a:t>
            </a:r>
          </a:p>
          <a:p>
            <a:r>
              <a:rPr lang="nl-NL" dirty="0" smtClean="0"/>
              <a:t>In weefsels wordt dit afgestaan</a:t>
            </a:r>
            <a:endParaRPr lang="nl-NL" dirty="0"/>
          </a:p>
        </p:txBody>
      </p:sp>
    </p:spTree>
    <p:extLst>
      <p:ext uri="{BB962C8B-B14F-4D97-AF65-F5344CB8AC3E}">
        <p14:creationId xmlns:p14="http://schemas.microsoft.com/office/powerpoint/2010/main" val="109983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Tegenstroomprincipe</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Zie afb. 10 blz.240 en lees de tekst goed</a:t>
            </a:r>
          </a:p>
          <a:p>
            <a:r>
              <a:rPr lang="nl-NL" dirty="0" smtClean="0"/>
              <a:t>Voortdurend overdracht van warmte tussen slagaders en aders die dicht tegen elkaar aan liggen </a:t>
            </a:r>
          </a:p>
          <a:p>
            <a:r>
              <a:rPr lang="nl-NL" dirty="0" smtClean="0"/>
              <a:t>Er gaat in de poten van vogels dus weinig warmte verloren</a:t>
            </a:r>
          </a:p>
          <a:p>
            <a:r>
              <a:rPr lang="nl-NL" dirty="0" smtClean="0"/>
              <a:t>Reden: verschil in temperatuur tussen poten en de rest van het lichaam van een vogel</a:t>
            </a:r>
          </a:p>
          <a:p>
            <a:r>
              <a:rPr lang="nl-NL" dirty="0" smtClean="0"/>
              <a:t>Bijv. ‘s-Winters  Poten 0 graden Celsius en kerntemperatuur lichaam 41 graden Celsius</a:t>
            </a:r>
            <a:endParaRPr lang="nl-NL" dirty="0"/>
          </a:p>
        </p:txBody>
      </p:sp>
    </p:spTree>
    <p:extLst>
      <p:ext uri="{BB962C8B-B14F-4D97-AF65-F5344CB8AC3E}">
        <p14:creationId xmlns:p14="http://schemas.microsoft.com/office/powerpoint/2010/main" val="1958635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Tegenstroomprincipe (</a:t>
            </a:r>
            <a:r>
              <a:rPr lang="nl-NL" dirty="0" err="1" smtClean="0"/>
              <a:t>bioplek</a:t>
            </a:r>
            <a:r>
              <a:rPr lang="nl-NL" dirty="0" smtClean="0"/>
              <a:t>)</a:t>
            </a:r>
            <a:endParaRPr lang="nl-NL" dirty="0"/>
          </a:p>
        </p:txBody>
      </p:sp>
      <p:sp>
        <p:nvSpPr>
          <p:cNvPr id="3" name="Tijdelijke aanduiding voor inhoud 2"/>
          <p:cNvSpPr>
            <a:spLocks noGrp="1"/>
          </p:cNvSpPr>
          <p:nvPr>
            <p:ph idx="1"/>
          </p:nvPr>
        </p:nvSpPr>
        <p:spPr/>
        <p:txBody>
          <a:bodyPr/>
          <a:lstStyle/>
          <a:p>
            <a:r>
              <a:rPr lang="nl-NL" dirty="0">
                <a:hlinkClick r:id="rId2"/>
              </a:rPr>
              <a:t>http://</a:t>
            </a:r>
            <a:r>
              <a:rPr lang="nl-NL" dirty="0" smtClean="0">
                <a:hlinkClick r:id="rId2"/>
              </a:rPr>
              <a:t>www.bioplek.org/animaties/bloed/tegenstroomprincipe.html</a:t>
            </a:r>
            <a:endParaRPr lang="nl-NL" dirty="0" smtClean="0"/>
          </a:p>
          <a:p>
            <a:endParaRPr lang="nl-NL" dirty="0"/>
          </a:p>
        </p:txBody>
      </p:sp>
    </p:spTree>
    <p:extLst>
      <p:ext uri="{BB962C8B-B14F-4D97-AF65-F5344CB8AC3E}">
        <p14:creationId xmlns:p14="http://schemas.microsoft.com/office/powerpoint/2010/main" val="38096668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Evenwicht in zenuwcellen 1</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err="1" smtClean="0"/>
              <a:t>Donnan</a:t>
            </a:r>
            <a:r>
              <a:rPr lang="nl-NL" dirty="0" smtClean="0"/>
              <a:t>-evenwicht:</a:t>
            </a:r>
          </a:p>
          <a:p>
            <a:r>
              <a:rPr lang="nl-NL" dirty="0" smtClean="0"/>
              <a:t>Geldt voor verschillende ionen</a:t>
            </a:r>
          </a:p>
          <a:p>
            <a:r>
              <a:rPr lang="nl-NL" dirty="0" smtClean="0"/>
              <a:t>Na+, K+ en Cl- verschillen in </a:t>
            </a:r>
            <a:r>
              <a:rPr lang="nl-NL" dirty="0" err="1" smtClean="0"/>
              <a:t>conceentratie</a:t>
            </a:r>
            <a:r>
              <a:rPr lang="nl-NL" dirty="0" smtClean="0"/>
              <a:t> tussen cytoplasma en de omgeving van de zenuwcel</a:t>
            </a:r>
          </a:p>
          <a:p>
            <a:r>
              <a:rPr lang="nl-NL" dirty="0" smtClean="0"/>
              <a:t>Buiten de cel: Na+ en Cl- ionen</a:t>
            </a:r>
          </a:p>
          <a:p>
            <a:r>
              <a:rPr lang="nl-NL" dirty="0" smtClean="0"/>
              <a:t>In cytoplasma K+ ionen</a:t>
            </a:r>
          </a:p>
          <a:p>
            <a:r>
              <a:rPr lang="nl-NL" dirty="0" smtClean="0"/>
              <a:t>In cytoplasma ook negatief geladen eiwitionen</a:t>
            </a:r>
          </a:p>
          <a:p>
            <a:r>
              <a:rPr lang="nl-NL" dirty="0" smtClean="0"/>
              <a:t>Oorzaak: door pH in zenuwcel worden H+ ionen afgesplitst van deze eiwitten</a:t>
            </a:r>
          </a:p>
          <a:p>
            <a:r>
              <a:rPr lang="nl-NL" dirty="0" smtClean="0"/>
              <a:t>Vervolg  volgende dia </a:t>
            </a:r>
            <a:endParaRPr lang="nl-NL" dirty="0"/>
          </a:p>
        </p:txBody>
      </p:sp>
    </p:spTree>
    <p:extLst>
      <p:ext uri="{BB962C8B-B14F-4D97-AF65-F5344CB8AC3E}">
        <p14:creationId xmlns:p14="http://schemas.microsoft.com/office/powerpoint/2010/main" val="39586124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Evenwicht in zenuwcellen </a:t>
            </a:r>
            <a:r>
              <a:rPr lang="nl-NL" dirty="0" smtClean="0"/>
              <a:t>2</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Eiwitionen kunnen celmembranen niet passeren</a:t>
            </a:r>
          </a:p>
          <a:p>
            <a:r>
              <a:rPr lang="nl-NL" dirty="0" smtClean="0"/>
              <a:t>2 effecten: </a:t>
            </a:r>
          </a:p>
          <a:p>
            <a:r>
              <a:rPr lang="nl-NL" dirty="0" smtClean="0"/>
              <a:t>Door diffusie Na+ naar binnen en K+ ionen naar buiten</a:t>
            </a:r>
          </a:p>
          <a:p>
            <a:r>
              <a:rPr lang="nl-NL" dirty="0" smtClean="0"/>
              <a:t>Cl- ionen verplaatsen zich nauwelijks</a:t>
            </a:r>
          </a:p>
          <a:p>
            <a:r>
              <a:rPr lang="nl-NL" dirty="0" smtClean="0"/>
              <a:t>Doorlaarbaarheid voor Na+  en K+ is gering omdat deze kanalen dicht zijn</a:t>
            </a:r>
          </a:p>
          <a:p>
            <a:r>
              <a:rPr lang="nl-NL" dirty="0" smtClean="0"/>
              <a:t>Er komen maar weinig Na+ ionen naar binnen</a:t>
            </a:r>
          </a:p>
          <a:p>
            <a:r>
              <a:rPr lang="nl-NL" dirty="0" smtClean="0"/>
              <a:t>Na+ en K+ bereiken geen </a:t>
            </a:r>
            <a:r>
              <a:rPr lang="nl-NL" dirty="0" err="1" smtClean="0"/>
              <a:t>Donnan</a:t>
            </a:r>
            <a:r>
              <a:rPr lang="nl-NL" dirty="0" smtClean="0"/>
              <a:t>-evenwicht</a:t>
            </a:r>
          </a:p>
          <a:p>
            <a:r>
              <a:rPr lang="nl-NL" dirty="0" smtClean="0"/>
              <a:t>Vervolg: volgende dia</a:t>
            </a:r>
          </a:p>
          <a:p>
            <a:endParaRPr lang="nl-NL" dirty="0"/>
          </a:p>
        </p:txBody>
      </p:sp>
    </p:spTree>
    <p:extLst>
      <p:ext uri="{BB962C8B-B14F-4D97-AF65-F5344CB8AC3E}">
        <p14:creationId xmlns:p14="http://schemas.microsoft.com/office/powerpoint/2010/main" val="7806325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Evenwicht in zenuwcellen </a:t>
            </a:r>
            <a:r>
              <a:rPr lang="nl-NL" dirty="0" smtClean="0"/>
              <a:t>3</a:t>
            </a:r>
            <a:endParaRPr lang="nl-NL" dirty="0"/>
          </a:p>
        </p:txBody>
      </p:sp>
      <p:sp>
        <p:nvSpPr>
          <p:cNvPr id="3" name="Tijdelijke aanduiding voor inhoud 2"/>
          <p:cNvSpPr>
            <a:spLocks noGrp="1"/>
          </p:cNvSpPr>
          <p:nvPr>
            <p:ph idx="1"/>
          </p:nvPr>
        </p:nvSpPr>
        <p:spPr/>
        <p:txBody>
          <a:bodyPr>
            <a:normAutofit fontScale="70000" lnSpcReduction="20000"/>
          </a:bodyPr>
          <a:lstStyle/>
          <a:p>
            <a:r>
              <a:rPr lang="nl-NL" dirty="0" smtClean="0"/>
              <a:t>In zenuwcel in rust leidt dat tot een potentiaalverschil waarbij de binnenkant negatief is geladen t.o.v. de buitenkant van </a:t>
            </a:r>
          </a:p>
          <a:p>
            <a:pPr marL="0" indent="0">
              <a:buNone/>
            </a:pPr>
            <a:r>
              <a:rPr lang="nl-NL" dirty="0" smtClean="0"/>
              <a:t>    -70 </a:t>
            </a:r>
            <a:r>
              <a:rPr lang="nl-NL" dirty="0" err="1" smtClean="0"/>
              <a:t>mV</a:t>
            </a:r>
            <a:r>
              <a:rPr lang="nl-NL" dirty="0" smtClean="0"/>
              <a:t> ofwel de rustpotentiaal </a:t>
            </a:r>
          </a:p>
          <a:p>
            <a:pPr marL="0" indent="0">
              <a:buNone/>
            </a:pPr>
            <a:r>
              <a:rPr lang="nl-NL" dirty="0" smtClean="0"/>
              <a:t>    Zie afb. 11 </a:t>
            </a:r>
            <a:r>
              <a:rPr lang="nl-NL" dirty="0"/>
              <a:t>b</a:t>
            </a:r>
            <a:r>
              <a:rPr lang="nl-NL" dirty="0" smtClean="0"/>
              <a:t>lz. 241</a:t>
            </a:r>
          </a:p>
          <a:p>
            <a:pPr marL="0" indent="0">
              <a:buNone/>
            </a:pPr>
            <a:r>
              <a:rPr lang="nl-NL" dirty="0" smtClean="0"/>
              <a:t>Evenwicht kan </a:t>
            </a:r>
            <a:r>
              <a:rPr lang="nl-NL" dirty="0" err="1" smtClean="0"/>
              <a:t>woren</a:t>
            </a:r>
            <a:r>
              <a:rPr lang="nl-NL" dirty="0" smtClean="0"/>
              <a:t> verstoord door binding neurotransmitters of door prikkeling celmembraan</a:t>
            </a:r>
          </a:p>
          <a:p>
            <a:pPr marL="0" indent="0">
              <a:buNone/>
            </a:pPr>
            <a:r>
              <a:rPr lang="nl-NL" dirty="0" smtClean="0"/>
              <a:t>Doorlaatbaarheid voor Na+ en K+ verandert daardoor</a:t>
            </a:r>
          </a:p>
          <a:p>
            <a:pPr marL="0" indent="0">
              <a:buNone/>
            </a:pPr>
            <a:r>
              <a:rPr lang="nl-NL" dirty="0" smtClean="0"/>
              <a:t>Beide ionen gaan op weg naar hun </a:t>
            </a:r>
            <a:r>
              <a:rPr lang="nl-NL" dirty="0" err="1" smtClean="0"/>
              <a:t>Donnan</a:t>
            </a:r>
            <a:r>
              <a:rPr lang="nl-NL" dirty="0" smtClean="0"/>
              <a:t>-evenwicht</a:t>
            </a:r>
          </a:p>
          <a:p>
            <a:pPr marL="0" indent="0">
              <a:buNone/>
            </a:pPr>
            <a:r>
              <a:rPr lang="nl-NL" dirty="0" err="1" smtClean="0"/>
              <a:t>Hierdoorr</a:t>
            </a:r>
            <a:r>
              <a:rPr lang="nl-NL" dirty="0" smtClean="0"/>
              <a:t> veranderring membraanpotentiaal</a:t>
            </a:r>
          </a:p>
          <a:p>
            <a:pPr marL="0" indent="0">
              <a:buNone/>
            </a:pPr>
            <a:r>
              <a:rPr lang="nl-NL" dirty="0" smtClean="0"/>
              <a:t>Wanneer verschil in elektrische lading afneemt tot ongeveer </a:t>
            </a:r>
          </a:p>
          <a:p>
            <a:pPr marL="0" indent="0">
              <a:buNone/>
            </a:pPr>
            <a:r>
              <a:rPr lang="nl-NL" dirty="0" smtClean="0"/>
              <a:t>-50 </a:t>
            </a:r>
            <a:r>
              <a:rPr lang="nl-NL" dirty="0" err="1" smtClean="0"/>
              <a:t>mV</a:t>
            </a:r>
            <a:r>
              <a:rPr lang="nl-NL" dirty="0" smtClean="0"/>
              <a:t> ontstaat een impuls (actiepotentiaal)</a:t>
            </a:r>
          </a:p>
          <a:p>
            <a:pPr marL="0" indent="0">
              <a:buNone/>
            </a:pPr>
            <a:r>
              <a:rPr lang="nl-NL" dirty="0" smtClean="0"/>
              <a:t>Tijdens herstelfase: rustpotentiaal wordt hersteld (Natrium-kaliumpomp)</a:t>
            </a:r>
            <a:endParaRPr lang="nl-NL" dirty="0"/>
          </a:p>
        </p:txBody>
      </p:sp>
    </p:spTree>
    <p:extLst>
      <p:ext uri="{BB962C8B-B14F-4D97-AF65-F5344CB8AC3E}">
        <p14:creationId xmlns:p14="http://schemas.microsoft.com/office/powerpoint/2010/main" val="39476592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Impulsen</a:t>
            </a:r>
            <a:endParaRPr lang="nl-NL" dirty="0"/>
          </a:p>
        </p:txBody>
      </p:sp>
      <p:sp>
        <p:nvSpPr>
          <p:cNvPr id="3" name="Tijdelijke aanduiding voor inhoud 2"/>
          <p:cNvSpPr>
            <a:spLocks noGrp="1"/>
          </p:cNvSpPr>
          <p:nvPr>
            <p:ph idx="1"/>
          </p:nvPr>
        </p:nvSpPr>
        <p:spPr/>
        <p:txBody>
          <a:bodyPr/>
          <a:lstStyle/>
          <a:p>
            <a:r>
              <a:rPr lang="nl-NL" dirty="0">
                <a:hlinkClick r:id="rId2"/>
              </a:rPr>
              <a:t>http://</a:t>
            </a:r>
            <a:r>
              <a:rPr lang="nl-NL" dirty="0" smtClean="0">
                <a:hlinkClick r:id="rId2"/>
              </a:rPr>
              <a:t>www.bioplek.org/animaties/zenuwstelsel/AXONcellulair.html</a:t>
            </a:r>
            <a:endParaRPr lang="nl-NL" dirty="0" smtClean="0"/>
          </a:p>
          <a:p>
            <a:endParaRPr lang="nl-NL" dirty="0"/>
          </a:p>
          <a:p>
            <a:r>
              <a:rPr lang="nl-NL" dirty="0" smtClean="0"/>
              <a:t>Bekijk deze animatie goed</a:t>
            </a:r>
            <a:endParaRPr lang="nl-NL" dirty="0"/>
          </a:p>
        </p:txBody>
      </p:sp>
    </p:spTree>
    <p:extLst>
      <p:ext uri="{BB962C8B-B14F-4D97-AF65-F5344CB8AC3E}">
        <p14:creationId xmlns:p14="http://schemas.microsoft.com/office/powerpoint/2010/main" val="30393721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Evenwicht en celdeling</a:t>
            </a:r>
            <a:endParaRPr lang="nl-NL" dirty="0"/>
          </a:p>
        </p:txBody>
      </p:sp>
      <p:sp>
        <p:nvSpPr>
          <p:cNvPr id="3" name="Tijdelijke aanduiding voor inhoud 2"/>
          <p:cNvSpPr>
            <a:spLocks noGrp="1"/>
          </p:cNvSpPr>
          <p:nvPr>
            <p:ph idx="1"/>
          </p:nvPr>
        </p:nvSpPr>
        <p:spPr/>
        <p:txBody>
          <a:bodyPr/>
          <a:lstStyle/>
          <a:p>
            <a:r>
              <a:rPr lang="nl-NL" dirty="0" smtClean="0"/>
              <a:t>Evenwicht tussen celdeling en </a:t>
            </a:r>
            <a:r>
              <a:rPr lang="nl-NL" dirty="0" err="1" smtClean="0"/>
              <a:t>celsterfte</a:t>
            </a:r>
            <a:endParaRPr lang="nl-NL" dirty="0" smtClean="0"/>
          </a:p>
          <a:p>
            <a:r>
              <a:rPr lang="nl-NL" dirty="0" smtClean="0"/>
              <a:t>Wanneer en wanneer niet?</a:t>
            </a:r>
          </a:p>
          <a:p>
            <a:r>
              <a:rPr lang="nl-NL" dirty="0" smtClean="0"/>
              <a:t>Apoptose: cellen sterven af bijv. vliezen tussen vingers  of bij foutieve celdelingen die niet hersteld kunnen worden</a:t>
            </a:r>
          </a:p>
          <a:p>
            <a:r>
              <a:rPr lang="nl-NL" dirty="0" smtClean="0"/>
              <a:t>Lees dit onderdeel goed door</a:t>
            </a:r>
          </a:p>
          <a:p>
            <a:pPr marL="0" indent="0">
              <a:buNone/>
            </a:pPr>
            <a:endParaRPr lang="nl-NL" dirty="0"/>
          </a:p>
        </p:txBody>
      </p:sp>
    </p:spTree>
    <p:extLst>
      <p:ext uri="{BB962C8B-B14F-4D97-AF65-F5344CB8AC3E}">
        <p14:creationId xmlns:p14="http://schemas.microsoft.com/office/powerpoint/2010/main" val="1790193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Celdeling (mitose)   (</a:t>
            </a:r>
            <a:r>
              <a:rPr lang="nl-NL" dirty="0" err="1" smtClean="0"/>
              <a:t>bioplek</a:t>
            </a:r>
            <a:r>
              <a:rPr lang="nl-NL" dirty="0" smtClean="0"/>
              <a:t>)</a:t>
            </a:r>
            <a:endParaRPr lang="nl-NL" dirty="0"/>
          </a:p>
        </p:txBody>
      </p:sp>
      <p:sp>
        <p:nvSpPr>
          <p:cNvPr id="3" name="Tijdelijke aanduiding voor inhoud 2"/>
          <p:cNvSpPr>
            <a:spLocks noGrp="1"/>
          </p:cNvSpPr>
          <p:nvPr>
            <p:ph idx="1"/>
          </p:nvPr>
        </p:nvSpPr>
        <p:spPr/>
        <p:txBody>
          <a:bodyPr/>
          <a:lstStyle/>
          <a:p>
            <a:r>
              <a:rPr lang="nl-NL" dirty="0" smtClean="0"/>
              <a:t>Celdeling</a:t>
            </a:r>
          </a:p>
          <a:p>
            <a:r>
              <a:rPr lang="nl-NL" dirty="0">
                <a:hlinkClick r:id="rId2"/>
              </a:rPr>
              <a:t>http://</a:t>
            </a:r>
            <a:r>
              <a:rPr lang="nl-NL" dirty="0" smtClean="0">
                <a:hlinkClick r:id="rId2"/>
              </a:rPr>
              <a:t>www.bioplek.org/animaties/cel/mitose.html</a:t>
            </a:r>
            <a:endParaRPr lang="nl-NL" dirty="0" smtClean="0"/>
          </a:p>
          <a:p>
            <a:endParaRPr lang="nl-NL" dirty="0"/>
          </a:p>
          <a:p>
            <a:r>
              <a:rPr lang="nl-NL" dirty="0" smtClean="0"/>
              <a:t>Celcyclus</a:t>
            </a:r>
          </a:p>
          <a:p>
            <a:r>
              <a:rPr lang="nl-NL" dirty="0">
                <a:hlinkClick r:id="rId3"/>
              </a:rPr>
              <a:t>http://</a:t>
            </a:r>
            <a:r>
              <a:rPr lang="nl-NL" dirty="0" smtClean="0">
                <a:hlinkClick r:id="rId3"/>
              </a:rPr>
              <a:t>www.bioplek.org/animaties/cel/celcyclus.html</a:t>
            </a:r>
            <a:endParaRPr lang="nl-NL" dirty="0" smtClean="0"/>
          </a:p>
          <a:p>
            <a:endParaRPr lang="nl-NL" dirty="0"/>
          </a:p>
        </p:txBody>
      </p:sp>
    </p:spTree>
    <p:extLst>
      <p:ext uri="{BB962C8B-B14F-4D97-AF65-F5344CB8AC3E}">
        <p14:creationId xmlns:p14="http://schemas.microsoft.com/office/powerpoint/2010/main" val="82908723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Evenwicht in </a:t>
            </a:r>
            <a:r>
              <a:rPr lang="nl-NL" dirty="0" smtClean="0"/>
              <a:t>een populatie</a:t>
            </a:r>
            <a:endParaRPr lang="nl-NL" dirty="0"/>
          </a:p>
        </p:txBody>
      </p:sp>
      <p:sp>
        <p:nvSpPr>
          <p:cNvPr id="3" name="Tijdelijke aanduiding voor inhoud 2"/>
          <p:cNvSpPr>
            <a:spLocks noGrp="1"/>
          </p:cNvSpPr>
          <p:nvPr>
            <p:ph idx="1"/>
          </p:nvPr>
        </p:nvSpPr>
        <p:spPr/>
        <p:txBody>
          <a:bodyPr>
            <a:normAutofit fontScale="85000" lnSpcReduction="20000"/>
          </a:bodyPr>
          <a:lstStyle/>
          <a:p>
            <a:r>
              <a:rPr lang="nl-NL" dirty="0" smtClean="0"/>
              <a:t>Natuurlijk evenwicht</a:t>
            </a:r>
          </a:p>
          <a:p>
            <a:r>
              <a:rPr lang="nl-NL" dirty="0" smtClean="0"/>
              <a:t>J-curve</a:t>
            </a:r>
          </a:p>
          <a:p>
            <a:r>
              <a:rPr lang="nl-NL" dirty="0" smtClean="0"/>
              <a:t>S-curve</a:t>
            </a:r>
          </a:p>
          <a:p>
            <a:r>
              <a:rPr lang="nl-NL" dirty="0" smtClean="0"/>
              <a:t>R-strategen (soorten met een hoog geboortecijfer)  Weinig broedzorg, jongen kwetsbaar, kans op volwassen worden klein.</a:t>
            </a:r>
          </a:p>
          <a:p>
            <a:r>
              <a:rPr lang="nl-NL" dirty="0" smtClean="0"/>
              <a:t>K-strategen (soorten met een laag geboortecijfer) Zorg voor nakomelingen groot, kans om volwassen te worden is groot.</a:t>
            </a:r>
          </a:p>
          <a:p>
            <a:r>
              <a:rPr lang="nl-NL" dirty="0" smtClean="0"/>
              <a:t>Lees dit onderdeel goed door en bekijk Samengevat </a:t>
            </a:r>
            <a:r>
              <a:rPr lang="nl-NL" dirty="0" smtClean="0"/>
              <a:t>!!</a:t>
            </a:r>
          </a:p>
          <a:p>
            <a:r>
              <a:rPr lang="nl-NL" dirty="0" smtClean="0"/>
              <a:t>Examenreader ecologie ook goed bekijken</a:t>
            </a:r>
            <a:endParaRPr lang="nl-NL" dirty="0"/>
          </a:p>
        </p:txBody>
      </p:sp>
    </p:spTree>
    <p:extLst>
      <p:ext uri="{BB962C8B-B14F-4D97-AF65-F5344CB8AC3E}">
        <p14:creationId xmlns:p14="http://schemas.microsoft.com/office/powerpoint/2010/main" val="15431528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Temperatuurcentrum(hersenstam)</a:t>
            </a:r>
            <a:endParaRPr lang="nl-NL" dirty="0"/>
          </a:p>
        </p:txBody>
      </p:sp>
      <p:sp>
        <p:nvSpPr>
          <p:cNvPr id="3" name="Tijdelijke aanduiding voor inhoud 2"/>
          <p:cNvSpPr>
            <a:spLocks noGrp="1"/>
          </p:cNvSpPr>
          <p:nvPr>
            <p:ph idx="1"/>
          </p:nvPr>
        </p:nvSpPr>
        <p:spPr/>
        <p:txBody>
          <a:bodyPr>
            <a:normAutofit fontScale="62500" lnSpcReduction="20000"/>
          </a:bodyPr>
          <a:lstStyle/>
          <a:p>
            <a:r>
              <a:rPr lang="nl-NL" dirty="0"/>
              <a:t>S</a:t>
            </a:r>
            <a:r>
              <a:rPr lang="nl-NL" dirty="0" smtClean="0"/>
              <a:t>tofwisselingsprocessen </a:t>
            </a:r>
            <a:r>
              <a:rPr lang="nl-NL" dirty="0"/>
              <a:t>produceren </a:t>
            </a:r>
            <a:r>
              <a:rPr lang="nl-NL" b="1" dirty="0" smtClean="0"/>
              <a:t>lichaamswarmte</a:t>
            </a:r>
            <a:r>
              <a:rPr lang="nl-NL" dirty="0"/>
              <a:t>. Dit wordt nauwelijks beïnvloed door de omgeving. De lichaamswarmte kwijtraken of vasthouden om de temperatuur constant te houden, hangt voor een groot deel af van de </a:t>
            </a:r>
            <a:r>
              <a:rPr lang="nl-NL" sz="3400" b="1" dirty="0"/>
              <a:t>omgevingstemperatuur en het vochtgehalte in de lucht</a:t>
            </a:r>
            <a:r>
              <a:rPr lang="nl-NL" dirty="0"/>
              <a:t>. </a:t>
            </a:r>
            <a:endParaRPr lang="nl-NL" dirty="0" smtClean="0"/>
          </a:p>
          <a:p>
            <a:r>
              <a:rPr lang="nl-NL" dirty="0" smtClean="0"/>
              <a:t>Het </a:t>
            </a:r>
            <a:r>
              <a:rPr lang="nl-NL" dirty="0"/>
              <a:t>warmtecentrum krijgt via </a:t>
            </a:r>
            <a:r>
              <a:rPr lang="nl-NL" dirty="0" smtClean="0"/>
              <a:t>koude- </a:t>
            </a:r>
            <a:r>
              <a:rPr lang="nl-NL" dirty="0"/>
              <a:t>en warmtezintuigen informatie en is in staat met behulp van de korte </a:t>
            </a:r>
            <a:r>
              <a:rPr lang="nl-NL" b="1" dirty="0"/>
              <a:t>huidreflexbanen</a:t>
            </a:r>
            <a:r>
              <a:rPr lang="nl-NL" dirty="0"/>
              <a:t> de temperatuurprikkels te versterken, dus onafhankelijk van de warmte- en </a:t>
            </a:r>
            <a:r>
              <a:rPr lang="nl-NL" dirty="0" smtClean="0"/>
              <a:t>koude zintuigen</a:t>
            </a:r>
            <a:r>
              <a:rPr lang="nl-NL" dirty="0"/>
              <a:t>. </a:t>
            </a:r>
            <a:endParaRPr lang="nl-NL" dirty="0" smtClean="0"/>
          </a:p>
          <a:p>
            <a:pPr marL="0" indent="0">
              <a:buNone/>
            </a:pPr>
            <a:r>
              <a:rPr lang="nl-NL" dirty="0"/>
              <a:t> </a:t>
            </a:r>
            <a:r>
              <a:rPr lang="nl-NL" dirty="0" smtClean="0"/>
              <a:t>     Dat </a:t>
            </a:r>
            <a:r>
              <a:rPr lang="nl-NL" dirty="0"/>
              <a:t>is bijvoorbeeld belangrijk bij:</a:t>
            </a:r>
            <a:br>
              <a:rPr lang="nl-NL" dirty="0"/>
            </a:br>
            <a:r>
              <a:rPr lang="nl-NL" dirty="0" smtClean="0"/>
              <a:t>      - Extreem </a:t>
            </a:r>
            <a:r>
              <a:rPr lang="nl-NL" dirty="0"/>
              <a:t>sterke afkoeling (</a:t>
            </a:r>
            <a:r>
              <a:rPr lang="nl-NL" b="1" dirty="0" smtClean="0"/>
              <a:t>bevriezingsverschijnselen</a:t>
            </a:r>
            <a:r>
              <a:rPr lang="nl-NL" dirty="0"/>
              <a:t>)</a:t>
            </a:r>
          </a:p>
          <a:p>
            <a:pPr marL="0" indent="0">
              <a:buNone/>
            </a:pPr>
            <a:r>
              <a:rPr lang="nl-NL" dirty="0" smtClean="0"/>
              <a:t>      - Warmtestuwing </a:t>
            </a:r>
            <a:r>
              <a:rPr lang="nl-NL" dirty="0"/>
              <a:t>door zware lichamelijk arbeid als het erg warm </a:t>
            </a:r>
            <a:r>
              <a:rPr lang="nl-NL" dirty="0" smtClean="0"/>
              <a:t>       </a:t>
            </a:r>
          </a:p>
          <a:p>
            <a:pPr marL="0" indent="0">
              <a:buNone/>
            </a:pPr>
            <a:r>
              <a:rPr lang="nl-NL" dirty="0" smtClean="0"/>
              <a:t>        weer is</a:t>
            </a:r>
            <a:r>
              <a:rPr lang="nl-NL" dirty="0"/>
              <a:t>.</a:t>
            </a:r>
          </a:p>
          <a:p>
            <a:pPr marL="0" indent="0">
              <a:buNone/>
            </a:pPr>
            <a:r>
              <a:rPr lang="nl-NL" dirty="0" smtClean="0"/>
              <a:t>     - Inwerking </a:t>
            </a:r>
            <a:r>
              <a:rPr lang="nl-NL" dirty="0"/>
              <a:t>van bijvoorbeeld afbraakproducten en toxinen van </a:t>
            </a:r>
            <a:endParaRPr lang="nl-NL" dirty="0" smtClean="0"/>
          </a:p>
          <a:p>
            <a:pPr marL="0" indent="0">
              <a:buNone/>
            </a:pPr>
            <a:r>
              <a:rPr lang="nl-NL" dirty="0"/>
              <a:t> </a:t>
            </a:r>
            <a:r>
              <a:rPr lang="nl-NL" dirty="0" smtClean="0"/>
              <a:t>      bacteriën </a:t>
            </a:r>
            <a:r>
              <a:rPr lang="nl-NL" dirty="0"/>
              <a:t>en andere lichaamsvreemde eiwitten.</a:t>
            </a:r>
          </a:p>
          <a:p>
            <a:pPr marL="0" indent="0">
              <a:buNone/>
            </a:pPr>
            <a:r>
              <a:rPr lang="nl-NL" dirty="0" smtClean="0"/>
              <a:t>     - Andere </a:t>
            </a:r>
            <a:r>
              <a:rPr lang="nl-NL" dirty="0"/>
              <a:t>gifstoffen</a:t>
            </a:r>
          </a:p>
          <a:p>
            <a:endParaRPr lang="nl-NL" dirty="0"/>
          </a:p>
        </p:txBody>
      </p:sp>
    </p:spTree>
    <p:extLst>
      <p:ext uri="{BB962C8B-B14F-4D97-AF65-F5344CB8AC3E}">
        <p14:creationId xmlns:p14="http://schemas.microsoft.com/office/powerpoint/2010/main" val="29453722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Nash-evenwicht</a:t>
            </a:r>
            <a:br>
              <a:rPr lang="nl-NL" dirty="0" smtClean="0"/>
            </a:br>
            <a:r>
              <a:rPr lang="nl-NL" dirty="0" smtClean="0"/>
              <a:t>Amerikaanse wiskundige</a:t>
            </a:r>
            <a:br>
              <a:rPr lang="nl-NL" dirty="0" smtClean="0"/>
            </a:br>
            <a:r>
              <a:rPr lang="nl-NL" dirty="0" smtClean="0"/>
              <a:t>Nobelprijs 1994</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Lees dit onderdeel eens goed door</a:t>
            </a:r>
          </a:p>
          <a:p>
            <a:r>
              <a:rPr lang="nl-NL" dirty="0" smtClean="0"/>
              <a:t>NIET leren</a:t>
            </a:r>
            <a:endParaRPr lang="nl-NL" dirty="0"/>
          </a:p>
        </p:txBody>
      </p:sp>
    </p:spTree>
    <p:extLst>
      <p:ext uri="{BB962C8B-B14F-4D97-AF65-F5344CB8AC3E}">
        <p14:creationId xmlns:p14="http://schemas.microsoft.com/office/powerpoint/2010/main" val="15472676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Evenwicht in een ecosysteem</a:t>
            </a:r>
            <a:endParaRPr lang="nl-NL" dirty="0"/>
          </a:p>
        </p:txBody>
      </p:sp>
      <p:sp>
        <p:nvSpPr>
          <p:cNvPr id="3" name="Tijdelijke aanduiding voor inhoud 2"/>
          <p:cNvSpPr>
            <a:spLocks noGrp="1"/>
          </p:cNvSpPr>
          <p:nvPr>
            <p:ph idx="1"/>
          </p:nvPr>
        </p:nvSpPr>
        <p:spPr/>
        <p:txBody>
          <a:bodyPr/>
          <a:lstStyle/>
          <a:p>
            <a:r>
              <a:rPr lang="nl-NL" dirty="0" smtClean="0"/>
              <a:t>Pionier-ecosysteem (labiel evenwicht)</a:t>
            </a:r>
          </a:p>
          <a:p>
            <a:r>
              <a:rPr lang="nl-NL" dirty="0" smtClean="0"/>
              <a:t>Successie</a:t>
            </a:r>
          </a:p>
          <a:p>
            <a:r>
              <a:rPr lang="nl-NL" dirty="0" smtClean="0"/>
              <a:t>Latere stadia in opbouwend ecosysteem steeds stabieler</a:t>
            </a:r>
          </a:p>
          <a:p>
            <a:r>
              <a:rPr lang="nl-NL" dirty="0" smtClean="0"/>
              <a:t>Uiteindelijk: climaxstadium</a:t>
            </a:r>
          </a:p>
          <a:p>
            <a:r>
              <a:rPr lang="nl-NL" dirty="0" smtClean="0"/>
              <a:t>Kenmerk climaxstadium:</a:t>
            </a:r>
          </a:p>
          <a:p>
            <a:r>
              <a:rPr lang="nl-NL" dirty="0" smtClean="0"/>
              <a:t>Evenwicht in energie en biomassa</a:t>
            </a:r>
            <a:endParaRPr lang="nl-NL" dirty="0"/>
          </a:p>
        </p:txBody>
      </p:sp>
    </p:spTree>
    <p:extLst>
      <p:ext uri="{BB962C8B-B14F-4D97-AF65-F5344CB8AC3E}">
        <p14:creationId xmlns:p14="http://schemas.microsoft.com/office/powerpoint/2010/main" val="19364134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Bijzonderheden</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In ons lichaam veel soorten micro-organismen</a:t>
            </a:r>
          </a:p>
          <a:p>
            <a:r>
              <a:rPr lang="nl-NL" dirty="0" smtClean="0"/>
              <a:t>Evenwicht tussen vreemde indringers  via afweerreacties te bestrijden én acceptie van soorten die ons voordeel opleveren en in ieder geval géén nadeel</a:t>
            </a:r>
          </a:p>
          <a:p>
            <a:r>
              <a:rPr lang="nl-NL" dirty="0" smtClean="0"/>
              <a:t>Mutualisme</a:t>
            </a:r>
          </a:p>
          <a:p>
            <a:r>
              <a:rPr lang="nl-NL" dirty="0" smtClean="0"/>
              <a:t>Commensalisme</a:t>
            </a:r>
          </a:p>
          <a:p>
            <a:r>
              <a:rPr lang="nl-NL" dirty="0" smtClean="0"/>
              <a:t>Zo’n evenwicht is labiel:</a:t>
            </a:r>
          </a:p>
          <a:p>
            <a:r>
              <a:rPr lang="nl-NL" dirty="0" smtClean="0"/>
              <a:t>Darminfecties komen namelijk vaak voor</a:t>
            </a:r>
          </a:p>
          <a:p>
            <a:r>
              <a:rPr lang="nl-NL" dirty="0"/>
              <a:t>Parasieten: nadeel voor de gastheer</a:t>
            </a:r>
          </a:p>
          <a:p>
            <a:endParaRPr lang="nl-NL" dirty="0"/>
          </a:p>
        </p:txBody>
      </p:sp>
    </p:spTree>
    <p:extLst>
      <p:ext uri="{BB962C8B-B14F-4D97-AF65-F5344CB8AC3E}">
        <p14:creationId xmlns:p14="http://schemas.microsoft.com/office/powerpoint/2010/main" val="23268004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Virus en gastheer</a:t>
            </a:r>
            <a:endParaRPr lang="nl-NL" dirty="0"/>
          </a:p>
        </p:txBody>
      </p:sp>
      <p:sp>
        <p:nvSpPr>
          <p:cNvPr id="3" name="Tijdelijke aanduiding voor inhoud 2"/>
          <p:cNvSpPr>
            <a:spLocks noGrp="1"/>
          </p:cNvSpPr>
          <p:nvPr>
            <p:ph idx="1"/>
          </p:nvPr>
        </p:nvSpPr>
        <p:spPr/>
        <p:txBody>
          <a:bodyPr>
            <a:normAutofit fontScale="77500" lnSpcReduction="20000"/>
          </a:bodyPr>
          <a:lstStyle/>
          <a:p>
            <a:r>
              <a:rPr lang="nl-NL" dirty="0" smtClean="0"/>
              <a:t>Nieuwe virussen zorgen voor sterfte van een groot deel betreffende populatie</a:t>
            </a:r>
          </a:p>
          <a:p>
            <a:r>
              <a:rPr lang="nl-NL" dirty="0" smtClean="0"/>
              <a:t>Indien dat virus niet snel een nieuw slachtoffer vindt zal het verdwijnen</a:t>
            </a:r>
          </a:p>
          <a:p>
            <a:r>
              <a:rPr lang="nl-NL" dirty="0" smtClean="0"/>
              <a:t>Deel populatie dat overleeft is resistent geworden</a:t>
            </a:r>
          </a:p>
          <a:p>
            <a:r>
              <a:rPr lang="nl-NL" dirty="0" smtClean="0"/>
              <a:t>Virussen alleen succesvol als overlevingskans (fitness) van de geïnfecteerde soort niet minder wordt</a:t>
            </a:r>
          </a:p>
          <a:p>
            <a:r>
              <a:rPr lang="nl-NL" dirty="0" smtClean="0"/>
              <a:t>In begin: snelle opeenvolging van aanpassingen bij zowel virus als zijn gastheer (co-evolutie)</a:t>
            </a:r>
          </a:p>
          <a:p>
            <a:r>
              <a:rPr lang="nl-NL" dirty="0" smtClean="0"/>
              <a:t>Gastheer krijgt bepaalde mate van resistentie  én virus wordt gematigder</a:t>
            </a:r>
          </a:p>
          <a:p>
            <a:r>
              <a:rPr lang="nl-NL" dirty="0" smtClean="0"/>
              <a:t>Dus langer verblijf in slachtoffer dat daardoor langer virussen kan verspreiden</a:t>
            </a:r>
            <a:endParaRPr lang="nl-NL" dirty="0"/>
          </a:p>
        </p:txBody>
      </p:sp>
    </p:spTree>
    <p:extLst>
      <p:ext uri="{BB962C8B-B14F-4D97-AF65-F5344CB8AC3E}">
        <p14:creationId xmlns:p14="http://schemas.microsoft.com/office/powerpoint/2010/main" val="31008957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Vlinderbloemige plant en bacterie</a:t>
            </a:r>
            <a:endParaRPr lang="nl-NL" dirty="0"/>
          </a:p>
        </p:txBody>
      </p:sp>
      <p:sp>
        <p:nvSpPr>
          <p:cNvPr id="3" name="Tijdelijke aanduiding voor inhoud 2"/>
          <p:cNvSpPr>
            <a:spLocks noGrp="1"/>
          </p:cNvSpPr>
          <p:nvPr>
            <p:ph idx="1"/>
          </p:nvPr>
        </p:nvSpPr>
        <p:spPr/>
        <p:txBody>
          <a:bodyPr/>
          <a:lstStyle/>
          <a:p>
            <a:r>
              <a:rPr lang="nl-NL" dirty="0" smtClean="0"/>
              <a:t>Bacteriën leven in knolletjes van wortels van vlinderbloemige planten</a:t>
            </a:r>
          </a:p>
          <a:p>
            <a:r>
              <a:rPr lang="nl-NL" dirty="0" smtClean="0"/>
              <a:t>Bacteriën maken nitraat uit stikstofgas uit de lucht en geven dat af in de bodem</a:t>
            </a:r>
          </a:p>
          <a:p>
            <a:r>
              <a:rPr lang="nl-NL" dirty="0" smtClean="0"/>
              <a:t>Planten nemen dat op</a:t>
            </a:r>
          </a:p>
          <a:p>
            <a:r>
              <a:rPr lang="nl-NL" dirty="0" smtClean="0"/>
              <a:t>Planten producereen glucose (fotosynthese) die deze knolletjesbacteriën kunnen opnemen</a:t>
            </a:r>
          </a:p>
          <a:p>
            <a:r>
              <a:rPr lang="nl-NL" dirty="0" smtClean="0"/>
              <a:t>Mutualisme</a:t>
            </a:r>
            <a:endParaRPr lang="nl-NL" dirty="0"/>
          </a:p>
        </p:txBody>
      </p:sp>
    </p:spTree>
    <p:extLst>
      <p:ext uri="{BB962C8B-B14F-4D97-AF65-F5344CB8AC3E}">
        <p14:creationId xmlns:p14="http://schemas.microsoft.com/office/powerpoint/2010/main" val="22169814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Kolonisatie van een eiland</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Niet elke soort heeft evenveel kans om zich op dat eiland te vestigen</a:t>
            </a:r>
          </a:p>
          <a:p>
            <a:r>
              <a:rPr lang="nl-NL" dirty="0" smtClean="0"/>
              <a:t>Verspreidingsmogelijkheden en tolerantie tegen allerlei wisselende factoren spelen een rol</a:t>
            </a:r>
          </a:p>
          <a:p>
            <a:r>
              <a:rPr lang="nl-NL" dirty="0" smtClean="0"/>
              <a:t>Toeval speelt ook een rol: zijn er al concurrenten?  Predator wil vestigen maar nog geen prooidieren?</a:t>
            </a:r>
          </a:p>
          <a:p>
            <a:r>
              <a:rPr lang="nl-NL" dirty="0" smtClean="0"/>
              <a:t>Er zijn toch een aantal wetmatigheden en er kan bij kolonisatie een evenwicht ontstaan</a:t>
            </a:r>
          </a:p>
          <a:p>
            <a:r>
              <a:rPr lang="nl-NL" dirty="0" smtClean="0"/>
              <a:t>Zie volgende dia</a:t>
            </a:r>
            <a:endParaRPr lang="nl-NL" dirty="0"/>
          </a:p>
        </p:txBody>
      </p:sp>
    </p:spTree>
    <p:extLst>
      <p:ext uri="{BB962C8B-B14F-4D97-AF65-F5344CB8AC3E}">
        <p14:creationId xmlns:p14="http://schemas.microsoft.com/office/powerpoint/2010/main" val="35071378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err="1" smtClean="0"/>
              <a:t>MacArthur</a:t>
            </a:r>
            <a:r>
              <a:rPr lang="nl-NL" dirty="0" smtClean="0"/>
              <a:t> en Wilson</a:t>
            </a:r>
            <a:br>
              <a:rPr lang="nl-NL" dirty="0" smtClean="0"/>
            </a:br>
            <a:r>
              <a:rPr lang="nl-NL" dirty="0" smtClean="0"/>
              <a:t>Theorie ontwikkeld in 1967</a:t>
            </a:r>
            <a:endParaRPr lang="nl-NL" dirty="0"/>
          </a:p>
        </p:txBody>
      </p:sp>
      <p:sp>
        <p:nvSpPr>
          <p:cNvPr id="3" name="Tijdelijke aanduiding voor inhoud 2"/>
          <p:cNvSpPr>
            <a:spLocks noGrp="1"/>
          </p:cNvSpPr>
          <p:nvPr>
            <p:ph idx="1"/>
          </p:nvPr>
        </p:nvSpPr>
        <p:spPr/>
        <p:txBody>
          <a:bodyPr>
            <a:normAutofit fontScale="85000" lnSpcReduction="10000"/>
          </a:bodyPr>
          <a:lstStyle/>
          <a:p>
            <a:r>
              <a:rPr lang="nl-NL" dirty="0" smtClean="0"/>
              <a:t>2 processen bepalen het aantal soorten op een eiland:</a:t>
            </a:r>
          </a:p>
          <a:p>
            <a:r>
              <a:rPr lang="nl-NL" dirty="0" smtClean="0"/>
              <a:t>1. </a:t>
            </a:r>
            <a:r>
              <a:rPr lang="nl-NL" sz="3400" b="1" dirty="0" smtClean="0"/>
              <a:t>De immigratie</a:t>
            </a:r>
          </a:p>
          <a:p>
            <a:r>
              <a:rPr lang="nl-NL" dirty="0" smtClean="0"/>
              <a:t>Hoe meer soorten er al zijn, hoe lager de immigratiesnelheid  </a:t>
            </a:r>
          </a:p>
          <a:p>
            <a:pPr marL="0" indent="0">
              <a:buNone/>
            </a:pPr>
            <a:r>
              <a:rPr lang="nl-NL" dirty="0"/>
              <a:t> </a:t>
            </a:r>
            <a:r>
              <a:rPr lang="nl-NL" dirty="0" smtClean="0"/>
              <a:t>   Bedenk eens een argument/reden?</a:t>
            </a:r>
          </a:p>
          <a:p>
            <a:r>
              <a:rPr lang="nl-NL" dirty="0" smtClean="0"/>
              <a:t>2. </a:t>
            </a:r>
            <a:r>
              <a:rPr lang="nl-NL" sz="3400" b="1" dirty="0" smtClean="0"/>
              <a:t>De extinctie</a:t>
            </a:r>
            <a:r>
              <a:rPr lang="nl-NL" sz="3600" dirty="0" smtClean="0"/>
              <a:t>  = </a:t>
            </a:r>
            <a:r>
              <a:rPr lang="nl-NL" dirty="0" smtClean="0"/>
              <a:t>uitsterven van reeds aanwezige soorten</a:t>
            </a:r>
          </a:p>
          <a:p>
            <a:r>
              <a:rPr lang="nl-NL" dirty="0" smtClean="0"/>
              <a:t>Hoe meer soorten aanwezig, hoe hoger de extinctiesnelheid    </a:t>
            </a:r>
          </a:p>
          <a:p>
            <a:pPr marL="0" indent="0">
              <a:buNone/>
            </a:pPr>
            <a:r>
              <a:rPr lang="nl-NL" dirty="0"/>
              <a:t> </a:t>
            </a:r>
            <a:r>
              <a:rPr lang="nl-NL" dirty="0" smtClean="0"/>
              <a:t>   Bedenk eens een argument/reden?</a:t>
            </a:r>
          </a:p>
          <a:p>
            <a:endParaRPr lang="nl-NL" dirty="0"/>
          </a:p>
        </p:txBody>
      </p:sp>
    </p:spTree>
    <p:extLst>
      <p:ext uri="{BB962C8B-B14F-4D97-AF65-F5344CB8AC3E}">
        <p14:creationId xmlns:p14="http://schemas.microsoft.com/office/powerpoint/2010/main" val="7380363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Kolonisatie van een eiland</a:t>
            </a:r>
            <a:br>
              <a:rPr lang="nl-NL" dirty="0" smtClean="0"/>
            </a:br>
            <a:r>
              <a:rPr lang="nl-NL" dirty="0" err="1" smtClean="0"/>
              <a:t>MacArthur</a:t>
            </a:r>
            <a:r>
              <a:rPr lang="nl-NL" dirty="0" smtClean="0"/>
              <a:t> en Wilson</a:t>
            </a:r>
            <a:endParaRPr lang="nl-NL" dirty="0"/>
          </a:p>
        </p:txBody>
      </p:sp>
      <p:pic>
        <p:nvPicPr>
          <p:cNvPr id="4" name="Tijdelijke aanduiding voor inhoud 3"/>
          <p:cNvPicPr>
            <a:picLocks noGrp="1" noChangeAspect="1"/>
          </p:cNvPicPr>
          <p:nvPr>
            <p:ph idx="1"/>
          </p:nvPr>
        </p:nvPicPr>
        <p:blipFill>
          <a:blip r:embed="rId2"/>
          <a:stretch>
            <a:fillRect/>
          </a:stretch>
        </p:blipFill>
        <p:spPr>
          <a:xfrm>
            <a:off x="1979712" y="1669730"/>
            <a:ext cx="5256584" cy="4855614"/>
          </a:xfrm>
          <a:prstGeom prst="rect">
            <a:avLst/>
          </a:prstGeom>
        </p:spPr>
      </p:pic>
    </p:spTree>
    <p:extLst>
      <p:ext uri="{BB962C8B-B14F-4D97-AF65-F5344CB8AC3E}">
        <p14:creationId xmlns:p14="http://schemas.microsoft.com/office/powerpoint/2010/main" val="3440672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Hersenstam(roze)</a:t>
            </a:r>
            <a:endParaRPr lang="nl-NL" dirty="0"/>
          </a:p>
        </p:txBody>
      </p:sp>
      <p:graphicFrame>
        <p:nvGraphicFramePr>
          <p:cNvPr id="4" name="Tijdelijke aanduiding voor inhoud 3"/>
          <p:cNvGraphicFramePr>
            <a:graphicFrameLocks noGrp="1"/>
          </p:cNvGraphicFramePr>
          <p:nvPr>
            <p:ph idx="1"/>
          </p:nvPr>
        </p:nvGraphicFramePr>
        <p:xfrm>
          <a:off x="3286125" y="2516346"/>
          <a:ext cx="2571750" cy="2693670"/>
        </p:xfrm>
        <a:graphic>
          <a:graphicData uri="http://schemas.openxmlformats.org/drawingml/2006/table">
            <a:tbl>
              <a:tblPr/>
              <a:tblGrid>
                <a:gridCol w="1181735"/>
                <a:gridCol w="1181735"/>
                <a:gridCol w="208280"/>
              </a:tblGrid>
              <a:tr h="0">
                <a:tc gridSpan="3">
                  <a:txBody>
                    <a:bodyPr/>
                    <a:lstStyle/>
                    <a:p>
                      <a:pPr algn="ctr"/>
                      <a:r>
                        <a:rPr lang="nl-NL" b="1">
                          <a:solidFill>
                            <a:srgbClr val="000000"/>
                          </a:solidFill>
                          <a:effectLst/>
                        </a:rPr>
                        <a:t>Hersenstam</a:t>
                      </a:r>
                      <a:endParaRPr lang="nl-NL">
                        <a:solidFill>
                          <a:srgbClr val="000000"/>
                        </a:solidFill>
                        <a:effectLst/>
                      </a:endParaRPr>
                    </a:p>
                  </a:txBody>
                  <a:tcPr marL="9525" marR="9525" marT="9525" marB="9525" anchor="ctr">
                    <a:lnL>
                      <a:noFill/>
                    </a:lnL>
                    <a:lnR>
                      <a:noFill/>
                    </a:lnR>
                    <a:lnT>
                      <a:noFill/>
                    </a:lnT>
                    <a:lnB>
                      <a:noFill/>
                    </a:lnB>
                    <a:solidFill>
                      <a:srgbClr val="E3E3E3"/>
                    </a:solidFill>
                  </a:tcPr>
                </a:tc>
                <a:tc hMerge="1">
                  <a:txBody>
                    <a:bodyPr/>
                    <a:lstStyle/>
                    <a:p>
                      <a:endParaRPr lang="nl-NL"/>
                    </a:p>
                  </a:txBody>
                  <a:tcPr/>
                </a:tc>
                <a:tc hMerge="1">
                  <a:txBody>
                    <a:bodyPr/>
                    <a:lstStyle/>
                    <a:p>
                      <a:endParaRPr lang="nl-NL"/>
                    </a:p>
                  </a:txBody>
                  <a:tcPr/>
                </a:tc>
              </a:tr>
              <a:tr h="0">
                <a:tc gridSpan="3">
                  <a:txBody>
                    <a:bodyPr/>
                    <a:lstStyle/>
                    <a:p>
                      <a:pPr algn="ctr"/>
                      <a:r>
                        <a:rPr lang="nl-NL" b="1"/>
                        <a:t>Truncus cerebri</a:t>
                      </a:r>
                      <a:endParaRPr lang="nl-NL"/>
                    </a:p>
                  </a:txBody>
                  <a:tcPr marL="9525" marR="9525" marT="9525" marB="9525" anchor="ctr">
                    <a:lnL>
                      <a:noFill/>
                    </a:lnL>
                    <a:lnR>
                      <a:noFill/>
                    </a:lnR>
                    <a:lnT>
                      <a:noFill/>
                    </a:lnT>
                    <a:lnB>
                      <a:noFill/>
                    </a:lnB>
                  </a:tcPr>
                </a:tc>
                <a:tc hMerge="1">
                  <a:txBody>
                    <a:bodyPr/>
                    <a:lstStyle/>
                    <a:p>
                      <a:endParaRPr lang="nl-NL"/>
                    </a:p>
                  </a:txBody>
                  <a:tcPr/>
                </a:tc>
                <a:tc hMerge="1">
                  <a:txBody>
                    <a:bodyPr/>
                    <a:lstStyle/>
                    <a:p>
                      <a:endParaRPr lang="nl-NL"/>
                    </a:p>
                  </a:txBody>
                  <a:tcPr/>
                </a:tc>
              </a:tr>
              <a:tr h="0">
                <a:tc gridSpan="3">
                  <a:txBody>
                    <a:bodyPr/>
                    <a:lstStyle/>
                    <a:p>
                      <a:pPr algn="ctr"/>
                      <a:endParaRPr lang="nl-NL">
                        <a:effectLst/>
                      </a:endParaRPr>
                    </a:p>
                  </a:txBody>
                  <a:tcPr marL="9525" marR="9525" marT="9525" marB="9525" anchor="ctr">
                    <a:lnL>
                      <a:noFill/>
                    </a:lnL>
                    <a:lnR>
                      <a:noFill/>
                    </a:lnR>
                    <a:lnT>
                      <a:noFill/>
                    </a:lnT>
                    <a:lnB>
                      <a:noFill/>
                    </a:lnB>
                  </a:tcPr>
                </a:tc>
                <a:tc hMerge="1">
                  <a:txBody>
                    <a:bodyPr/>
                    <a:lstStyle/>
                    <a:p>
                      <a:endParaRPr lang="nl-NL"/>
                    </a:p>
                  </a:txBody>
                  <a:tcPr/>
                </a:tc>
                <a:tc hMerge="1">
                  <a:txBody>
                    <a:bodyPr/>
                    <a:lstStyle/>
                    <a:p>
                      <a:endParaRPr lang="nl-NL"/>
                    </a:p>
                  </a:txBody>
                  <a:tcPr/>
                </a:tc>
              </a:tr>
              <a:tr h="0">
                <a:tc gridSpan="3">
                  <a:txBody>
                    <a:bodyPr/>
                    <a:lstStyle/>
                    <a:p>
                      <a:pPr algn="ctr"/>
                      <a:r>
                        <a:rPr lang="nl-NL"/>
                        <a:t>Hersenstam (in roze)</a:t>
                      </a:r>
                    </a:p>
                  </a:txBody>
                  <a:tcPr marL="9525" marR="9525" marT="9525" marB="9525" anchor="ctr">
                    <a:lnL>
                      <a:noFill/>
                    </a:lnL>
                    <a:lnR>
                      <a:noFill/>
                    </a:lnR>
                    <a:lnT>
                      <a:noFill/>
                    </a:lnT>
                    <a:lnB>
                      <a:noFill/>
                    </a:lnB>
                  </a:tcPr>
                </a:tc>
                <a:tc hMerge="1">
                  <a:txBody>
                    <a:bodyPr/>
                    <a:lstStyle/>
                    <a:p>
                      <a:endParaRPr lang="nl-NL"/>
                    </a:p>
                  </a:txBody>
                  <a:tcPr/>
                </a:tc>
                <a:tc hMerge="1">
                  <a:txBody>
                    <a:bodyPr/>
                    <a:lstStyle/>
                    <a:p>
                      <a:endParaRPr lang="nl-NL"/>
                    </a:p>
                  </a:txBody>
                  <a:tcPr/>
                </a:tc>
              </a:tr>
              <a:tr h="0">
                <a:tc gridSpan="3">
                  <a:txBody>
                    <a:bodyPr/>
                    <a:lstStyle/>
                    <a:p>
                      <a:pPr algn="ctr"/>
                      <a:r>
                        <a:rPr lang="nl-NL" b="1">
                          <a:solidFill>
                            <a:srgbClr val="000000"/>
                          </a:solidFill>
                          <a:effectLst/>
                        </a:rPr>
                        <a:t>Synoniemen</a:t>
                      </a:r>
                      <a:endParaRPr lang="nl-NL">
                        <a:solidFill>
                          <a:srgbClr val="000000"/>
                        </a:solidFill>
                        <a:effectLst/>
                      </a:endParaRPr>
                    </a:p>
                  </a:txBody>
                  <a:tcPr marL="9525" marR="9525" marT="9525" marB="9525" anchor="ctr">
                    <a:lnL>
                      <a:noFill/>
                    </a:lnL>
                    <a:lnR>
                      <a:noFill/>
                    </a:lnR>
                    <a:lnT>
                      <a:noFill/>
                    </a:lnT>
                    <a:lnB>
                      <a:noFill/>
                    </a:lnB>
                    <a:solidFill>
                      <a:srgbClr val="E3E3E3"/>
                    </a:solidFill>
                  </a:tcPr>
                </a:tc>
                <a:tc hMerge="1">
                  <a:txBody>
                    <a:bodyPr/>
                    <a:lstStyle/>
                    <a:p>
                      <a:endParaRPr lang="nl-NL"/>
                    </a:p>
                  </a:txBody>
                  <a:tcPr/>
                </a:tc>
                <a:tc hMerge="1">
                  <a:txBody>
                    <a:bodyPr/>
                    <a:lstStyle/>
                    <a:p>
                      <a:endParaRPr lang="nl-NL"/>
                    </a:p>
                  </a:txBody>
                  <a:tcPr/>
                </a:tc>
              </a:tr>
              <a:tr h="0">
                <a:tc>
                  <a:txBody>
                    <a:bodyPr/>
                    <a:lstStyle/>
                    <a:p>
                      <a:r>
                        <a:rPr lang="nl-NL" b="1">
                          <a:effectLst/>
                        </a:rPr>
                        <a:t>Latijn</a:t>
                      </a:r>
                    </a:p>
                  </a:txBody>
                  <a:tcPr marL="9525" marR="9525" marT="9525" marB="9525" anchor="ctr">
                    <a:lnL>
                      <a:noFill/>
                    </a:lnL>
                    <a:lnR>
                      <a:noFill/>
                    </a:lnR>
                    <a:lnT>
                      <a:noFill/>
                    </a:lnT>
                    <a:lnB>
                      <a:noFill/>
                    </a:lnB>
                  </a:tcPr>
                </a:tc>
                <a:tc gridSpan="2">
                  <a:txBody>
                    <a:bodyPr/>
                    <a:lstStyle/>
                    <a:p>
                      <a:r>
                        <a:rPr lang="nl-NL"/>
                        <a:t>Truncus encephali</a:t>
                      </a:r>
                    </a:p>
                  </a:txBody>
                  <a:tcPr marL="9525" marR="9525" marT="9525" marB="9525" anchor="ctr">
                    <a:lnL>
                      <a:noFill/>
                    </a:lnL>
                    <a:lnR>
                      <a:noFill/>
                    </a:lnR>
                    <a:lnT>
                      <a:noFill/>
                    </a:lnT>
                    <a:lnB>
                      <a:noFill/>
                    </a:lnB>
                  </a:tcPr>
                </a:tc>
                <a:tc hMerge="1">
                  <a:txBody>
                    <a:bodyPr/>
                    <a:lstStyle/>
                    <a:p>
                      <a:endParaRPr lang="nl-NL"/>
                    </a:p>
                  </a:txBody>
                  <a:tcPr/>
                </a:tc>
              </a:tr>
              <a:tr h="0">
                <a:tc gridSpan="3">
                  <a:txBody>
                    <a:bodyPr/>
                    <a:lstStyle/>
                    <a:p>
                      <a:endParaRPr lang="nl-NL"/>
                    </a:p>
                  </a:txBody>
                  <a:tcPr marL="9525" marR="9525" marT="9525" marB="9525" anchor="ctr">
                    <a:lnL>
                      <a:noFill/>
                    </a:lnL>
                    <a:lnR>
                      <a:noFill/>
                    </a:lnR>
                    <a:lnT>
                      <a:noFill/>
                    </a:lnT>
                    <a:lnB>
                      <a:noFill/>
                    </a:lnB>
                    <a:solidFill>
                      <a:srgbClr val="E3E3E3"/>
                    </a:solidFill>
                  </a:tcPr>
                </a:tc>
                <a:tc hMerge="1">
                  <a:txBody>
                    <a:bodyPr/>
                    <a:lstStyle/>
                    <a:p>
                      <a:endParaRPr lang="nl-NL"/>
                    </a:p>
                  </a:txBody>
                  <a:tcPr/>
                </a:tc>
                <a:tc hMerge="1">
                  <a:txBody>
                    <a:bodyPr/>
                    <a:lstStyle/>
                    <a:p>
                      <a:endParaRPr lang="nl-NL"/>
                    </a:p>
                  </a:txBody>
                  <a:tcPr/>
                </a:tc>
              </a:tr>
              <a:tr h="0">
                <a:tc>
                  <a:txBody>
                    <a:bodyPr/>
                    <a:lstStyle/>
                    <a:p>
                      <a:pPr algn="ctr" fontAlgn="ctr"/>
                      <a:r>
                        <a:rPr lang="nl-NL" b="1">
                          <a:effectLst/>
                        </a:rPr>
                        <a:t>Portaal</a:t>
                      </a:r>
                      <a:r>
                        <a:rPr lang="nl-NL">
                          <a:effectLst/>
                        </a:rPr>
                        <a:t>   </a:t>
                      </a:r>
                    </a:p>
                  </a:txBody>
                  <a:tcPr marL="0" marR="0" marT="0" marB="0" anchor="ctr">
                    <a:lnL>
                      <a:noFill/>
                    </a:lnL>
                    <a:lnR>
                      <a:noFill/>
                    </a:lnR>
                    <a:lnT>
                      <a:noFill/>
                    </a:lnT>
                    <a:lnB>
                      <a:noFill/>
                    </a:lnB>
                    <a:solidFill>
                      <a:srgbClr val="E3E3E3"/>
                    </a:solidFill>
                  </a:tcPr>
                </a:tc>
                <a:tc>
                  <a:txBody>
                    <a:bodyPr/>
                    <a:lstStyle/>
                    <a:p>
                      <a:pPr algn="ctr"/>
                      <a:r>
                        <a:rPr lang="nl-NL" b="1">
                          <a:effectLst/>
                          <a:hlinkClick r:id="rId2" tooltip="Portaal:Biologie"/>
                        </a:rPr>
                        <a:t>Biologie</a:t>
                      </a:r>
                      <a:endParaRPr lang="nl-NL">
                        <a:effectLst/>
                      </a:endParaRPr>
                    </a:p>
                  </a:txBody>
                  <a:tcPr marL="0" marR="0" marT="0" marB="0" anchor="ctr">
                    <a:lnL>
                      <a:noFill/>
                    </a:lnL>
                    <a:lnR>
                      <a:noFill/>
                    </a:lnR>
                    <a:lnT>
                      <a:noFill/>
                    </a:lnT>
                    <a:lnB>
                      <a:noFill/>
                    </a:lnB>
                    <a:solidFill>
                      <a:srgbClr val="E3E3E3"/>
                    </a:solidFill>
                  </a:tcPr>
                </a:tc>
                <a:tc>
                  <a:txBody>
                    <a:bodyPr/>
                    <a:lstStyle/>
                    <a:p>
                      <a:endParaRPr lang="nl-NL" dirty="0"/>
                    </a:p>
                  </a:txBody>
                  <a:tcPr>
                    <a:lnL>
                      <a:noFill/>
                    </a:lnL>
                    <a:lnT>
                      <a:noFill/>
                    </a:lnT>
                  </a:tcPr>
                </a:tc>
              </a:tr>
            </a:tbl>
          </a:graphicData>
        </a:graphic>
      </p:graphicFrame>
      <p:pic>
        <p:nvPicPr>
          <p:cNvPr id="1025" name="Picture 1" descr="Hersenstam (in roz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8" y="1549785"/>
            <a:ext cx="5760640" cy="493444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Portaalico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6125" y="2516188"/>
            <a:ext cx="209550" cy="19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9444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Inspanning</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Reactie: warmte komt vrij, kans op oververhitting</a:t>
            </a:r>
          </a:p>
          <a:p>
            <a:r>
              <a:rPr lang="nl-NL" dirty="0" smtClean="0"/>
              <a:t>Dus: temperatuurregulatiecentrum zorgt voor aanpassingen zoals zweetklieren activeren, bloedvaten verder openen (shuntbloedvaten)</a:t>
            </a:r>
          </a:p>
          <a:p>
            <a:r>
              <a:rPr lang="nl-NL" dirty="0" smtClean="0"/>
              <a:t>Ademhalingscentrum: krijgt info over O2 en CO2 via chemoreceptoren</a:t>
            </a:r>
          </a:p>
          <a:p>
            <a:r>
              <a:rPr lang="nl-NL" dirty="0" smtClean="0"/>
              <a:t>Rectie: meer ademhalingsbewegingen (sneller en dieper)  </a:t>
            </a:r>
          </a:p>
          <a:p>
            <a:r>
              <a:rPr lang="nl-NL" dirty="0" smtClean="0"/>
              <a:t>Uitademing CO2 en inademing O2</a:t>
            </a:r>
          </a:p>
          <a:p>
            <a:r>
              <a:rPr lang="nl-NL" dirty="0" smtClean="0"/>
              <a:t>CO2-gehalte in bloed daalt dan</a:t>
            </a:r>
            <a:endParaRPr lang="nl-NL" dirty="0"/>
          </a:p>
        </p:txBody>
      </p:sp>
    </p:spTree>
    <p:extLst>
      <p:ext uri="{BB962C8B-B14F-4D97-AF65-F5344CB8AC3E}">
        <p14:creationId xmlns:p14="http://schemas.microsoft.com/office/powerpoint/2010/main" val="29648849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EVENWICHTEN</a:t>
            </a:r>
            <a:endParaRPr lang="nl-NL" dirty="0"/>
          </a:p>
        </p:txBody>
      </p:sp>
      <p:sp>
        <p:nvSpPr>
          <p:cNvPr id="3" name="Tijdelijke aanduiding voor inhoud 2"/>
          <p:cNvSpPr>
            <a:spLocks noGrp="1"/>
          </p:cNvSpPr>
          <p:nvPr>
            <p:ph idx="1"/>
          </p:nvPr>
        </p:nvSpPr>
        <p:spPr/>
        <p:txBody>
          <a:bodyPr/>
          <a:lstStyle/>
          <a:p>
            <a:r>
              <a:rPr lang="nl-NL" dirty="0" smtClean="0"/>
              <a:t>Stabiel evenwicht</a:t>
            </a:r>
          </a:p>
          <a:p>
            <a:r>
              <a:rPr lang="nl-NL" dirty="0" smtClean="0"/>
              <a:t>Labiel evenwicht</a:t>
            </a:r>
          </a:p>
          <a:p>
            <a:r>
              <a:rPr lang="nl-NL" dirty="0" smtClean="0"/>
              <a:t>Evenwichten in lichaam zijn labiel en dynamisch </a:t>
            </a:r>
          </a:p>
          <a:p>
            <a:r>
              <a:rPr lang="nl-NL" dirty="0" smtClean="0"/>
              <a:t>Labiel: makkelijk te verstoren</a:t>
            </a:r>
          </a:p>
          <a:p>
            <a:r>
              <a:rPr lang="nl-NL" dirty="0" smtClean="0"/>
              <a:t>Dynamisch: voortdurend veranderingen</a:t>
            </a:r>
          </a:p>
          <a:p>
            <a:r>
              <a:rPr lang="nl-NL" dirty="0" smtClean="0"/>
              <a:t>Bijv. temperatuur lichaam of glucoseconcentratie in bloed</a:t>
            </a:r>
            <a:endParaRPr lang="nl-NL" dirty="0"/>
          </a:p>
        </p:txBody>
      </p:sp>
    </p:spTree>
    <p:extLst>
      <p:ext uri="{BB962C8B-B14F-4D97-AF65-F5344CB8AC3E}">
        <p14:creationId xmlns:p14="http://schemas.microsoft.com/office/powerpoint/2010/main" val="16623970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Andere kenmerken evenwichten</a:t>
            </a:r>
            <a:endParaRPr lang="nl-NL" dirty="0"/>
          </a:p>
        </p:txBody>
      </p:sp>
      <p:sp>
        <p:nvSpPr>
          <p:cNvPr id="3" name="Tijdelijke aanduiding voor inhoud 2"/>
          <p:cNvSpPr>
            <a:spLocks noGrp="1"/>
          </p:cNvSpPr>
          <p:nvPr>
            <p:ph idx="1"/>
          </p:nvPr>
        </p:nvSpPr>
        <p:spPr/>
        <p:txBody>
          <a:bodyPr/>
          <a:lstStyle/>
          <a:p>
            <a:r>
              <a:rPr lang="nl-NL" dirty="0" smtClean="0"/>
              <a:t>Weerstand en veerkracht</a:t>
            </a:r>
          </a:p>
          <a:p>
            <a:r>
              <a:rPr lang="nl-NL" dirty="0" smtClean="0"/>
              <a:t>Weerstand: lichaam probeert veranderingen te voorkomen</a:t>
            </a:r>
          </a:p>
          <a:p>
            <a:r>
              <a:rPr lang="nl-NL" dirty="0" err="1" smtClean="0"/>
              <a:t>Veeerkracht</a:t>
            </a:r>
            <a:r>
              <a:rPr lang="nl-NL" dirty="0" smtClean="0"/>
              <a:t>: organismen in staat om evenwichtssituatie te herstellen</a:t>
            </a:r>
          </a:p>
          <a:p>
            <a:r>
              <a:rPr lang="nl-NL" dirty="0" smtClean="0"/>
              <a:t>Hoe heet dat?  HOMEOSTASE</a:t>
            </a:r>
          </a:p>
          <a:p>
            <a:r>
              <a:rPr lang="nl-NL" dirty="0" smtClean="0"/>
              <a:t>Vaak geregeld door hormonen</a:t>
            </a:r>
            <a:endParaRPr lang="nl-NL" dirty="0"/>
          </a:p>
        </p:txBody>
      </p:sp>
    </p:spTree>
    <p:extLst>
      <p:ext uri="{BB962C8B-B14F-4D97-AF65-F5344CB8AC3E}">
        <p14:creationId xmlns:p14="http://schemas.microsoft.com/office/powerpoint/2010/main" val="22229048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Dieren met een constante lichaamstemperatuur</a:t>
            </a:r>
            <a:endParaRPr lang="nl-NL" dirty="0"/>
          </a:p>
        </p:txBody>
      </p:sp>
      <p:sp>
        <p:nvSpPr>
          <p:cNvPr id="3" name="Tijdelijke aanduiding voor inhoud 2"/>
          <p:cNvSpPr>
            <a:spLocks noGrp="1"/>
          </p:cNvSpPr>
          <p:nvPr>
            <p:ph idx="1"/>
          </p:nvPr>
        </p:nvSpPr>
        <p:spPr/>
        <p:txBody>
          <a:bodyPr>
            <a:normAutofit fontScale="92500" lnSpcReduction="10000"/>
          </a:bodyPr>
          <a:lstStyle/>
          <a:p>
            <a:r>
              <a:rPr lang="nl-NL" dirty="0" smtClean="0"/>
              <a:t>Sterke weerstand en weinig veerkracht op gebied van lichaamstemperatuur</a:t>
            </a:r>
          </a:p>
          <a:p>
            <a:r>
              <a:rPr lang="nl-NL" dirty="0" smtClean="0"/>
              <a:t>Vogels en zoogdieren warmbloedig</a:t>
            </a:r>
          </a:p>
          <a:p>
            <a:r>
              <a:rPr lang="nl-NL" dirty="0" smtClean="0"/>
              <a:t>Constante waarde</a:t>
            </a:r>
          </a:p>
          <a:p>
            <a:r>
              <a:rPr lang="nl-NL" dirty="0" smtClean="0"/>
              <a:t>Bij afwijkingen door onderkoeling en oververhitting:</a:t>
            </a:r>
          </a:p>
          <a:p>
            <a:r>
              <a:rPr lang="nl-NL" dirty="0" smtClean="0"/>
              <a:t>Snel dreiging van sterven</a:t>
            </a:r>
          </a:p>
          <a:p>
            <a:r>
              <a:rPr lang="nl-NL" dirty="0" smtClean="0"/>
              <a:t>Mens: grote problemen onder 35 en boven 41 graden</a:t>
            </a:r>
          </a:p>
          <a:p>
            <a:endParaRPr lang="nl-NL" dirty="0"/>
          </a:p>
        </p:txBody>
      </p:sp>
    </p:spTree>
    <p:extLst>
      <p:ext uri="{BB962C8B-B14F-4D97-AF65-F5344CB8AC3E}">
        <p14:creationId xmlns:p14="http://schemas.microsoft.com/office/powerpoint/2010/main" val="24532100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Warmbloedig</a:t>
            </a:r>
            <a:endParaRPr lang="nl-NL" dirty="0"/>
          </a:p>
        </p:txBody>
      </p:sp>
      <p:sp>
        <p:nvSpPr>
          <p:cNvPr id="3" name="Tijdelijke aanduiding voor inhoud 2"/>
          <p:cNvSpPr>
            <a:spLocks noGrp="1"/>
          </p:cNvSpPr>
          <p:nvPr>
            <p:ph idx="1"/>
          </p:nvPr>
        </p:nvSpPr>
        <p:spPr/>
        <p:txBody>
          <a:bodyPr>
            <a:normAutofit fontScale="92500" lnSpcReduction="10000"/>
          </a:bodyPr>
          <a:lstStyle/>
          <a:p>
            <a:r>
              <a:rPr lang="nl-NL" dirty="0"/>
              <a:t>De lichaamstemperatuur is gewoonlijk hoger dan de </a:t>
            </a:r>
            <a:r>
              <a:rPr lang="nl-NL" b="1" dirty="0"/>
              <a:t>omgevingstemperatuur</a:t>
            </a:r>
            <a:r>
              <a:rPr lang="nl-NL" dirty="0"/>
              <a:t> en vrijwel constant, ofwel schommelend tussen 36,5 ̊C en 37,5 ̊C. Twee factoren spelen een grote rol om de temperatuur stabiel te houden:</a:t>
            </a:r>
            <a:br>
              <a:rPr lang="nl-NL" dirty="0"/>
            </a:br>
            <a:r>
              <a:rPr lang="nl-NL" dirty="0"/>
              <a:t>De fysieke warmteproductie dient gelijk te zijn aan de warmteafgifte.</a:t>
            </a:r>
          </a:p>
          <a:p>
            <a:r>
              <a:rPr lang="nl-NL" dirty="0"/>
              <a:t>De warmte zal over het hele lichaam verdeeld moeten worden. De </a:t>
            </a:r>
            <a:r>
              <a:rPr lang="nl-NL" dirty="0">
                <a:hlinkClick r:id="rId2" tooltip="bloedsomloop"/>
              </a:rPr>
              <a:t>bloedsomloop</a:t>
            </a:r>
            <a:r>
              <a:rPr lang="nl-NL" dirty="0"/>
              <a:t> staat daar mede garant voor</a:t>
            </a:r>
          </a:p>
          <a:p>
            <a:endParaRPr lang="nl-NL" dirty="0"/>
          </a:p>
        </p:txBody>
      </p:sp>
    </p:spTree>
    <p:extLst>
      <p:ext uri="{BB962C8B-B14F-4D97-AF65-F5344CB8AC3E}">
        <p14:creationId xmlns:p14="http://schemas.microsoft.com/office/powerpoint/2010/main" val="297409986"/>
      </p:ext>
    </p:extLst>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TotalTime>
  <Words>1661</Words>
  <Application>Microsoft Office PowerPoint</Application>
  <PresentationFormat>Diavoorstelling (4:3)</PresentationFormat>
  <Paragraphs>252</Paragraphs>
  <Slides>37</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37</vt:i4>
      </vt:variant>
    </vt:vector>
  </HeadingPairs>
  <TitlesOfParts>
    <vt:vector size="40" baseType="lpstr">
      <vt:lpstr>Arial</vt:lpstr>
      <vt:lpstr>Calibri</vt:lpstr>
      <vt:lpstr>Office-thema</vt:lpstr>
      <vt:lpstr>Thema Evenwicht</vt:lpstr>
      <vt:lpstr>Thema 5  EVENWICHT B.st. 1</vt:lpstr>
      <vt:lpstr>Temperatuurcentrum(hersenstam)</vt:lpstr>
      <vt:lpstr>Hersenstam(roze)</vt:lpstr>
      <vt:lpstr>Inspanning</vt:lpstr>
      <vt:lpstr>EVENWICHTEN</vt:lpstr>
      <vt:lpstr>Andere kenmerken evenwichten</vt:lpstr>
      <vt:lpstr>Dieren met een constante lichaamstemperatuur</vt:lpstr>
      <vt:lpstr>Warmbloedig</vt:lpstr>
      <vt:lpstr>Dieren met wisselende temperatuur</vt:lpstr>
      <vt:lpstr>SPORTEN</vt:lpstr>
      <vt:lpstr>EVENWICHT IN EEN ORGAAN B.st. 2</vt:lpstr>
      <vt:lpstr>Regeling bloedsuikerspiegel (bioplek)</vt:lpstr>
      <vt:lpstr>Zie Bioplek voor functies lever</vt:lpstr>
      <vt:lpstr>De huid</vt:lpstr>
      <vt:lpstr>EVENWICHT IN EEN CEL  B.st. 3</vt:lpstr>
      <vt:lpstr>Constante pH</vt:lpstr>
      <vt:lpstr>Water</vt:lpstr>
      <vt:lpstr>Lactase deficiëntie</vt:lpstr>
      <vt:lpstr>O2 en CO2</vt:lpstr>
      <vt:lpstr>Tegenstroomprincipe</vt:lpstr>
      <vt:lpstr>Tegenstroomprincipe (bioplek)</vt:lpstr>
      <vt:lpstr>Evenwicht in zenuwcellen 1</vt:lpstr>
      <vt:lpstr>Evenwicht in zenuwcellen 2</vt:lpstr>
      <vt:lpstr>Evenwicht in zenuwcellen 3</vt:lpstr>
      <vt:lpstr>Impulsen</vt:lpstr>
      <vt:lpstr>Evenwicht en celdeling</vt:lpstr>
      <vt:lpstr>Celdeling (mitose)   (bioplek)</vt:lpstr>
      <vt:lpstr>Evenwicht in een populatie</vt:lpstr>
      <vt:lpstr>Nash-evenwicht Amerikaanse wiskundige Nobelprijs 1994</vt:lpstr>
      <vt:lpstr>Evenwicht in een ecosysteem</vt:lpstr>
      <vt:lpstr>Bijzonderheden</vt:lpstr>
      <vt:lpstr>Virus en gastheer</vt:lpstr>
      <vt:lpstr>Vlinderbloemige plant en bacterie</vt:lpstr>
      <vt:lpstr>Kolonisatie van een eiland</vt:lpstr>
      <vt:lpstr>MacArthur en Wilson Theorie ontwikkeld in 1967</vt:lpstr>
      <vt:lpstr>Kolonisatie van een eiland MacArthur en Wilson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Thema 1 Stofwisseling</dc:title>
  <dc:creator>biobertus</dc:creator>
  <cp:lastModifiedBy>Bertus Herman</cp:lastModifiedBy>
  <cp:revision>33</cp:revision>
  <dcterms:created xsi:type="dcterms:W3CDTF">2014-12-17T13:22:39Z</dcterms:created>
  <dcterms:modified xsi:type="dcterms:W3CDTF">2016-10-02T14:28:06Z</dcterms:modified>
</cp:coreProperties>
</file>